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2"/>
  </p:notesMasterIdLst>
  <p:sldIdLst>
    <p:sldId id="256" r:id="rId2"/>
    <p:sldId id="285" r:id="rId3"/>
    <p:sldId id="259" r:id="rId4"/>
    <p:sldId id="372" r:id="rId5"/>
    <p:sldId id="399" r:id="rId6"/>
    <p:sldId id="261" r:id="rId7"/>
    <p:sldId id="414" r:id="rId8"/>
    <p:sldId id="354" r:id="rId9"/>
    <p:sldId id="427" r:id="rId10"/>
    <p:sldId id="339" r:id="rId11"/>
    <p:sldId id="445" r:id="rId12"/>
    <p:sldId id="409" r:id="rId13"/>
    <p:sldId id="340" r:id="rId14"/>
    <p:sldId id="434" r:id="rId15"/>
    <p:sldId id="459" r:id="rId16"/>
    <p:sldId id="460" r:id="rId17"/>
    <p:sldId id="384" r:id="rId18"/>
    <p:sldId id="472" r:id="rId19"/>
    <p:sldId id="491" r:id="rId20"/>
    <p:sldId id="496" r:id="rId21"/>
    <p:sldId id="484" r:id="rId22"/>
    <p:sldId id="483" r:id="rId23"/>
    <p:sldId id="482" r:id="rId24"/>
    <p:sldId id="474" r:id="rId25"/>
    <p:sldId id="504" r:id="rId26"/>
    <p:sldId id="511" r:id="rId27"/>
    <p:sldId id="505" r:id="rId28"/>
    <p:sldId id="506" r:id="rId29"/>
    <p:sldId id="515" r:id="rId30"/>
    <p:sldId id="507" r:id="rId31"/>
    <p:sldId id="512" r:id="rId32"/>
    <p:sldId id="508" r:id="rId33"/>
    <p:sldId id="514" r:id="rId34"/>
    <p:sldId id="509" r:id="rId35"/>
    <p:sldId id="497" r:id="rId36"/>
    <p:sldId id="486" r:id="rId37"/>
    <p:sldId id="385" r:id="rId38"/>
    <p:sldId id="424" r:id="rId39"/>
    <p:sldId id="471" r:id="rId40"/>
    <p:sldId id="408" r:id="rId41"/>
    <p:sldId id="425" r:id="rId42"/>
    <p:sldId id="487" r:id="rId43"/>
    <p:sldId id="397" r:id="rId44"/>
    <p:sldId id="489" r:id="rId45"/>
    <p:sldId id="488" r:id="rId46"/>
    <p:sldId id="495" r:id="rId47"/>
    <p:sldId id="470" r:id="rId48"/>
    <p:sldId id="492" r:id="rId49"/>
    <p:sldId id="494" r:id="rId50"/>
    <p:sldId id="279" r:id="rId51"/>
  </p:sldIdLst>
  <p:sldSz cx="9144000" cy="6858000" type="screen4x3"/>
  <p:notesSz cx="6858000" cy="9144000"/>
  <p:embeddedFontLst>
    <p:embeddedFont>
      <p:font typeface="Sniglet" panose="020B0604020202020204" charset="0"/>
      <p:regular r:id="rId53"/>
    </p:embeddedFont>
    <p:embeddedFont>
      <p:font typeface="Dosis" panose="020B0604020202020204" charset="0"/>
      <p:regular r:id="rId54"/>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5A11"/>
    <a:srgbClr val="B48900"/>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B60FB8B-1F91-41A3-A708-3DEB35DC4975}">
  <a:tblStyle styleId="{5B60FB8B-1F91-41A3-A708-3DEB35DC497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79927" autoAdjust="0"/>
  </p:normalViewPr>
  <p:slideViewPr>
    <p:cSldViewPr>
      <p:cViewPr varScale="1">
        <p:scale>
          <a:sx n="70" d="100"/>
          <a:sy n="70" d="100"/>
        </p:scale>
        <p:origin x="-1843" y="-1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10379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baseline="0" dirty="0">
                <a:solidFill>
                  <a:srgbClr val="000000"/>
                </a:solidFill>
                <a:latin typeface="Arial"/>
                <a:ea typeface="Arial"/>
                <a:cs typeface="Arial"/>
                <a:sym typeface="Arial"/>
              </a:rPr>
              <a:t>Welcome to </a:t>
            </a:r>
            <a:r>
              <a:rPr lang="en-US" sz="1100" b="0" i="0" u="none" strike="noStrike" cap="none" baseline="0" dirty="0" err="1">
                <a:solidFill>
                  <a:srgbClr val="000000"/>
                </a:solidFill>
                <a:latin typeface="Arial"/>
                <a:ea typeface="Arial"/>
                <a:cs typeface="Arial"/>
                <a:sym typeface="Arial"/>
              </a:rPr>
              <a:t>ClimbCode’s</a:t>
            </a:r>
            <a:r>
              <a:rPr lang="en-US" sz="1100" b="0" i="0" u="none" strike="noStrike" cap="none" baseline="0" dirty="0">
                <a:solidFill>
                  <a:srgbClr val="000000"/>
                </a:solidFill>
                <a:latin typeface="Arial"/>
                <a:ea typeface="Arial"/>
                <a:cs typeface="Arial"/>
                <a:sym typeface="Arial"/>
              </a:rPr>
              <a:t> exposition. Here we’ll see the results of the development’s first sprint of this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main</a:t>
            </a:r>
            <a:r>
              <a:rPr lang="es-ES" baseline="0" dirty="0"/>
              <a:t> </a:t>
            </a:r>
            <a:r>
              <a:rPr lang="es-ES" baseline="0" dirty="0" err="1"/>
              <a:t>development</a:t>
            </a:r>
            <a:r>
              <a:rPr lang="es-ES" baseline="0" dirty="0"/>
              <a:t> of </a:t>
            </a:r>
            <a:r>
              <a:rPr lang="es-ES" baseline="0" dirty="0" err="1"/>
              <a:t>our</a:t>
            </a:r>
            <a:r>
              <a:rPr lang="es-ES" baseline="0" dirty="0"/>
              <a:t> </a:t>
            </a:r>
            <a:r>
              <a:rPr lang="es-ES" baseline="0" dirty="0" err="1"/>
              <a:t>project</a:t>
            </a:r>
            <a:r>
              <a:rPr lang="es-ES" baseline="0" dirty="0"/>
              <a:t>, </a:t>
            </a:r>
            <a:r>
              <a:rPr lang="es-ES" baseline="0" dirty="0" err="1"/>
              <a:t>we’re</a:t>
            </a:r>
            <a:r>
              <a:rPr lang="es-ES" baseline="0" dirty="0"/>
              <a:t> </a:t>
            </a:r>
            <a:r>
              <a:rPr lang="es-ES" baseline="0" dirty="0" err="1"/>
              <a:t>using</a:t>
            </a:r>
            <a:r>
              <a:rPr lang="es-ES" baseline="0" dirty="0"/>
              <a:t> </a:t>
            </a:r>
            <a:r>
              <a:rPr lang="es-ES" baseline="0" dirty="0" err="1"/>
              <a:t>PostgreSQL</a:t>
            </a:r>
            <a:r>
              <a:rPr lang="es-ES" baseline="0" dirty="0"/>
              <a:t>, Django and Python </a:t>
            </a:r>
            <a:r>
              <a:rPr lang="es-ES" baseline="0" dirty="0" err="1"/>
              <a:t>for</a:t>
            </a:r>
            <a:r>
              <a:rPr lang="es-ES" baseline="0" dirty="0"/>
              <a:t> </a:t>
            </a:r>
            <a:r>
              <a:rPr lang="es-ES" baseline="0" dirty="0" err="1"/>
              <a:t>our</a:t>
            </a:r>
            <a:r>
              <a:rPr lang="es-ES" baseline="0" dirty="0"/>
              <a:t> back-</a:t>
            </a:r>
            <a:r>
              <a:rPr lang="es-ES" baseline="0" dirty="0" err="1"/>
              <a:t>end</a:t>
            </a:r>
            <a:r>
              <a:rPr lang="es-ES" baseline="0" dirty="0"/>
              <a:t>, and </a:t>
            </a:r>
            <a:r>
              <a:rPr lang="es-ES" baseline="0" dirty="0" err="1"/>
              <a:t>Bootstrap</a:t>
            </a:r>
            <a:r>
              <a:rPr lang="es-ES" baseline="0" dirty="0"/>
              <a:t> </a:t>
            </a:r>
            <a:r>
              <a:rPr lang="es-ES" baseline="0" dirty="0" err="1"/>
              <a:t>for</a:t>
            </a:r>
            <a:r>
              <a:rPr lang="es-ES" baseline="0" dirty="0"/>
              <a:t> </a:t>
            </a:r>
            <a:r>
              <a:rPr lang="es-ES" baseline="0" dirty="0" err="1"/>
              <a:t>our</a:t>
            </a:r>
            <a:r>
              <a:rPr lang="es-ES" baseline="0" dirty="0"/>
              <a:t> </a:t>
            </a:r>
            <a:r>
              <a:rPr lang="es-ES" baseline="0" dirty="0" err="1"/>
              <a:t>front-end</a:t>
            </a:r>
            <a:r>
              <a:rPr lang="es-ES" baseline="0" dirty="0"/>
              <a:t>.</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deployment</a:t>
            </a:r>
            <a:r>
              <a:rPr lang="es-ES" baseline="0" dirty="0"/>
              <a:t> of </a:t>
            </a:r>
            <a:r>
              <a:rPr lang="es-ES" baseline="0" dirty="0" err="1"/>
              <a:t>the</a:t>
            </a:r>
            <a:r>
              <a:rPr lang="es-ES" baseline="0" dirty="0"/>
              <a:t> </a:t>
            </a:r>
            <a:r>
              <a:rPr lang="es-ES" baseline="0" dirty="0" err="1"/>
              <a:t>project</a:t>
            </a:r>
            <a:r>
              <a:rPr lang="es-ES" baseline="0" dirty="0"/>
              <a:t>, </a:t>
            </a:r>
            <a:r>
              <a:rPr lang="es-ES" baseline="0" dirty="0" err="1"/>
              <a:t>we’ve</a:t>
            </a:r>
            <a:r>
              <a:rPr lang="es-ES" baseline="0" dirty="0"/>
              <a:t> </a:t>
            </a:r>
            <a:r>
              <a:rPr lang="es-ES" baseline="0" dirty="0" err="1"/>
              <a:t>used</a:t>
            </a:r>
            <a:r>
              <a:rPr lang="es-ES" baseline="0" dirty="0"/>
              <a:t> </a:t>
            </a:r>
            <a:r>
              <a:rPr lang="es-ES" baseline="0" dirty="0" err="1"/>
              <a:t>mainly</a:t>
            </a:r>
            <a:r>
              <a:rPr lang="es-ES" baseline="0" dirty="0"/>
              <a:t> Digital </a:t>
            </a:r>
            <a:r>
              <a:rPr lang="es-ES" baseline="0" dirty="0" err="1"/>
              <a:t>Ocean</a:t>
            </a:r>
            <a:r>
              <a:rPr lang="es-ES" baseline="0" dirty="0"/>
              <a:t>, </a:t>
            </a:r>
            <a:r>
              <a:rPr lang="es-ES" baseline="0" dirty="0" err="1"/>
              <a:t>but</a:t>
            </a:r>
            <a:r>
              <a:rPr lang="es-ES" baseline="0" dirty="0"/>
              <a:t> at </a:t>
            </a:r>
            <a:r>
              <a:rPr lang="es-ES" baseline="0" dirty="0" err="1"/>
              <a:t>first</a:t>
            </a:r>
            <a:r>
              <a:rPr lang="es-ES" baseline="0" dirty="0"/>
              <a:t> </a:t>
            </a:r>
            <a:r>
              <a:rPr lang="es-ES" baseline="0" dirty="0" err="1"/>
              <a:t>we</a:t>
            </a:r>
            <a:r>
              <a:rPr lang="es-ES" baseline="0" dirty="0"/>
              <a:t> </a:t>
            </a:r>
            <a:r>
              <a:rPr lang="es-ES" baseline="0" dirty="0" err="1"/>
              <a:t>approached</a:t>
            </a:r>
            <a:r>
              <a:rPr lang="es-ES" baseline="0" dirty="0"/>
              <a:t> </a:t>
            </a:r>
            <a:r>
              <a:rPr lang="es-ES" baseline="0" dirty="0" err="1"/>
              <a:t>to</a:t>
            </a:r>
            <a:r>
              <a:rPr lang="es-ES" baseline="0" dirty="0"/>
              <a:t> </a:t>
            </a:r>
            <a:r>
              <a:rPr lang="es-ES" baseline="0" dirty="0" err="1"/>
              <a:t>Heroku</a:t>
            </a:r>
            <a:r>
              <a:rPr lang="es-ES" baseline="0" dirty="0"/>
              <a:t> </a:t>
            </a:r>
            <a:r>
              <a:rPr lang="es-ES" baseline="0" dirty="0" err="1"/>
              <a:t>before</a:t>
            </a:r>
            <a:r>
              <a:rPr lang="es-ES" baseline="0" dirty="0"/>
              <a:t> </a:t>
            </a:r>
            <a:r>
              <a:rPr lang="es-ES" baseline="0" dirty="0" err="1"/>
              <a:t>we</a:t>
            </a:r>
            <a:r>
              <a:rPr lang="es-ES" baseline="0" dirty="0"/>
              <a:t> </a:t>
            </a:r>
            <a:r>
              <a:rPr lang="es-ES" baseline="0" dirty="0" err="1"/>
              <a:t>discovered</a:t>
            </a:r>
            <a:r>
              <a:rPr lang="es-ES" baseline="0" dirty="0"/>
              <a:t> </a:t>
            </a:r>
            <a:r>
              <a:rPr lang="es-ES" baseline="0" dirty="0" err="1"/>
              <a:t>that</a:t>
            </a:r>
            <a:r>
              <a:rPr lang="es-ES" baseline="0" dirty="0"/>
              <a:t> </a:t>
            </a:r>
            <a:r>
              <a:rPr lang="es-ES" baseline="0" dirty="0" err="1"/>
              <a:t>it</a:t>
            </a:r>
            <a:r>
              <a:rPr lang="es-ES" baseline="0" dirty="0"/>
              <a:t> </a:t>
            </a:r>
            <a:r>
              <a:rPr lang="es-ES" baseline="0" dirty="0" err="1"/>
              <a:t>was</a:t>
            </a:r>
            <a:r>
              <a:rPr lang="es-ES" baseline="0" dirty="0"/>
              <a:t> </a:t>
            </a:r>
            <a:r>
              <a:rPr lang="es-ES" baseline="0" dirty="0" err="1"/>
              <a:t>worse</a:t>
            </a:r>
            <a:r>
              <a:rPr lang="es-ES" baseline="0" dirty="0"/>
              <a:t> </a:t>
            </a:r>
            <a:r>
              <a:rPr lang="es-ES" baseline="0" dirty="0" err="1"/>
              <a:t>than</a:t>
            </a:r>
            <a:r>
              <a:rPr lang="es-ES" baseline="0" dirty="0"/>
              <a:t> Digital </a:t>
            </a:r>
            <a:r>
              <a:rPr lang="es-ES" baseline="0" dirty="0" err="1"/>
              <a:t>Ocean</a:t>
            </a:r>
            <a:r>
              <a:rPr lang="es-ES" baseline="0" dirty="0"/>
              <a:t> in </a:t>
            </a:r>
            <a:r>
              <a:rPr lang="es-ES" baseline="0" dirty="0" err="1"/>
              <a:t>many</a:t>
            </a:r>
            <a:r>
              <a:rPr lang="es-ES" baseline="0" dirty="0"/>
              <a:t>  </a:t>
            </a:r>
            <a:r>
              <a:rPr lang="es-ES" baseline="0" dirty="0" err="1"/>
              <a:t>key</a:t>
            </a:r>
            <a:r>
              <a:rPr lang="es-ES" baseline="0" dirty="0"/>
              <a:t> </a:t>
            </a:r>
            <a:r>
              <a:rPr lang="es-ES" baseline="0" dirty="0" err="1"/>
              <a:t>features</a:t>
            </a:r>
            <a:r>
              <a:rPr lang="es-ES" baseline="0" dirty="0"/>
              <a:t>. </a:t>
            </a:r>
            <a:r>
              <a:rPr lang="es-ES" baseline="0" dirty="0" err="1"/>
              <a:t>Despite</a:t>
            </a:r>
            <a:r>
              <a:rPr lang="es-ES" baseline="0" dirty="0"/>
              <a:t> </a:t>
            </a:r>
            <a:r>
              <a:rPr lang="es-ES" baseline="0" dirty="0" err="1"/>
              <a:t>that</a:t>
            </a:r>
            <a:r>
              <a:rPr lang="es-ES" baseline="0" dirty="0"/>
              <a:t>, </a:t>
            </a:r>
            <a:r>
              <a:rPr lang="es-ES" baseline="0" dirty="0" err="1"/>
              <a:t>we</a:t>
            </a:r>
            <a:r>
              <a:rPr lang="es-ES" baseline="0" dirty="0"/>
              <a:t> </a:t>
            </a:r>
            <a:r>
              <a:rPr lang="es-ES" baseline="0" dirty="0" err="1"/>
              <a:t>still</a:t>
            </a:r>
            <a:r>
              <a:rPr lang="es-ES" baseline="0" dirty="0"/>
              <a:t> </a:t>
            </a:r>
            <a:r>
              <a:rPr lang="es-ES" baseline="0" dirty="0" err="1"/>
              <a:t>have</a:t>
            </a:r>
            <a:r>
              <a:rPr lang="es-ES" baseline="0" dirty="0"/>
              <a:t> a </a:t>
            </a:r>
            <a:r>
              <a:rPr lang="es-ES" baseline="0" dirty="0" err="1"/>
              <a:t>version</a:t>
            </a:r>
            <a:r>
              <a:rPr lang="es-ES" baseline="0" dirty="0"/>
              <a:t> </a:t>
            </a:r>
            <a:r>
              <a:rPr lang="es-ES" baseline="0" dirty="0" err="1"/>
              <a:t>deployed</a:t>
            </a:r>
            <a:r>
              <a:rPr lang="es-ES" baseline="0" dirty="0"/>
              <a:t> in </a:t>
            </a:r>
            <a:r>
              <a:rPr lang="es-ES" baseline="0" dirty="0" err="1"/>
              <a:t>heroku</a:t>
            </a:r>
            <a:r>
              <a:rPr lang="es-ES" baseline="0" dirty="0"/>
              <a:t> in case </a:t>
            </a:r>
            <a:r>
              <a:rPr lang="es-ES" baseline="0" dirty="0" err="1"/>
              <a:t>that</a:t>
            </a:r>
            <a:r>
              <a:rPr lang="es-ES" baseline="0" dirty="0"/>
              <a:t> </a:t>
            </a:r>
            <a:r>
              <a:rPr lang="es-ES" baseline="0" dirty="0" err="1"/>
              <a:t>the</a:t>
            </a:r>
            <a:r>
              <a:rPr lang="es-ES" baseline="0" dirty="0"/>
              <a:t> Digital </a:t>
            </a:r>
            <a:r>
              <a:rPr lang="es-ES" baseline="0" dirty="0" err="1"/>
              <a:t>Ocean</a:t>
            </a:r>
            <a:r>
              <a:rPr lang="es-ES" baseline="0" dirty="0"/>
              <a:t> </a:t>
            </a:r>
            <a:r>
              <a:rPr lang="es-ES" baseline="0" dirty="0" err="1"/>
              <a:t>one</a:t>
            </a:r>
            <a:r>
              <a:rPr lang="es-ES" baseline="0" dirty="0"/>
              <a:t> </a:t>
            </a:r>
            <a:r>
              <a:rPr lang="es-ES" baseline="0" dirty="0" err="1"/>
              <a:t>doesn’t</a:t>
            </a:r>
            <a:r>
              <a:rPr lang="es-ES" baseline="0" dirty="0"/>
              <a:t> </a:t>
            </a:r>
            <a:r>
              <a:rPr lang="es-ES" baseline="0" dirty="0" err="1"/>
              <a:t>work</a:t>
            </a:r>
            <a:r>
              <a:rPr lang="es-ES" baseline="0" dirty="0"/>
              <a: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system</a:t>
            </a:r>
            <a:r>
              <a:rPr lang="es-ES" baseline="0" dirty="0"/>
              <a:t>, </a:t>
            </a:r>
            <a:r>
              <a:rPr lang="es-ES" baseline="0" dirty="0" err="1"/>
              <a:t>we’re</a:t>
            </a:r>
            <a:r>
              <a:rPr lang="es-ES" baseline="0" dirty="0"/>
              <a:t> </a:t>
            </a:r>
            <a:r>
              <a:rPr lang="es-ES" baseline="0" dirty="0" err="1"/>
              <a:t>using</a:t>
            </a:r>
            <a:r>
              <a:rPr lang="es-ES" baseline="0" dirty="0"/>
              <a:t> JavaScript, </a:t>
            </a:r>
            <a:r>
              <a:rPr lang="es-ES" baseline="0" dirty="0" err="1"/>
              <a:t>with</a:t>
            </a:r>
            <a:r>
              <a:rPr lang="es-ES" baseline="0" dirty="0"/>
              <a:t> </a:t>
            </a:r>
            <a:r>
              <a:rPr lang="es-ES" baseline="0" dirty="0" err="1"/>
              <a:t>Ace</a:t>
            </a:r>
            <a:r>
              <a:rPr lang="es-ES" baseline="0" dirty="0"/>
              <a:t> </a:t>
            </a:r>
            <a:r>
              <a:rPr lang="es-ES" baseline="0" dirty="0" err="1"/>
              <a:t>for</a:t>
            </a:r>
            <a:r>
              <a:rPr lang="es-ES" baseline="0" dirty="0"/>
              <a:t> a </a:t>
            </a:r>
            <a:r>
              <a:rPr lang="es-ES" baseline="0" dirty="0" err="1"/>
              <a:t>little</a:t>
            </a:r>
            <a:r>
              <a:rPr lang="es-ES" baseline="0" dirty="0"/>
              <a:t> </a:t>
            </a:r>
            <a:r>
              <a:rPr lang="es-ES" baseline="0" dirty="0" err="1"/>
              <a:t>help</a:t>
            </a:r>
            <a:r>
              <a:rPr lang="es-ES" baseline="0" dirty="0"/>
              <a:t> </a:t>
            </a:r>
            <a:r>
              <a:rPr lang="es-ES" baseline="0" dirty="0" err="1"/>
              <a:t>with</a:t>
            </a:r>
            <a:r>
              <a:rPr lang="es-ES" baseline="0" dirty="0"/>
              <a:t> </a:t>
            </a:r>
            <a:r>
              <a:rPr lang="es-ES" baseline="0" dirty="0" err="1"/>
              <a:t>the</a:t>
            </a:r>
            <a:r>
              <a:rPr lang="es-ES" baseline="0" dirty="0"/>
              <a:t> </a:t>
            </a:r>
            <a:r>
              <a:rPr lang="es-ES" baseline="0" dirty="0" err="1"/>
              <a:t>syntax</a:t>
            </a:r>
            <a:r>
              <a:rPr lang="es-ES" baseline="0" dirty="0"/>
              <a:t>, and Chart.js </a:t>
            </a:r>
            <a:r>
              <a:rPr lang="es-ES" baseline="0" dirty="0" err="1"/>
              <a:t>for</a:t>
            </a:r>
            <a:r>
              <a:rPr lang="es-ES" baseline="0" dirty="0"/>
              <a:t> </a:t>
            </a:r>
            <a:r>
              <a:rPr lang="es-ES" baseline="0" dirty="0" err="1"/>
              <a:t>creating</a:t>
            </a:r>
            <a:r>
              <a:rPr lang="es-ES" baseline="0" dirty="0"/>
              <a:t> </a:t>
            </a:r>
            <a:r>
              <a:rPr lang="es-ES" baseline="0" dirty="0" err="1"/>
              <a:t>the</a:t>
            </a:r>
            <a:r>
              <a:rPr lang="es-ES" baseline="0" dirty="0"/>
              <a:t> </a:t>
            </a:r>
            <a:r>
              <a:rPr lang="es-ES" baseline="0" dirty="0" err="1"/>
              <a:t>graphics</a:t>
            </a:r>
            <a:r>
              <a:rPr lang="es-ES" baseline="0" dirty="0"/>
              <a:t> and </a:t>
            </a:r>
            <a:r>
              <a:rPr lang="es-ES" baseline="0" dirty="0" err="1"/>
              <a:t>pictures</a:t>
            </a:r>
            <a:r>
              <a:rPr lang="es-ES" baseline="0" dirty="0"/>
              <a:t> </a:t>
            </a:r>
            <a:r>
              <a:rPr lang="es-ES" baseline="0" dirty="0" err="1"/>
              <a:t>for</a:t>
            </a:r>
            <a:r>
              <a:rPr lang="es-ES" baseline="0" dirty="0"/>
              <a:t> </a:t>
            </a:r>
            <a:r>
              <a:rPr lang="es-ES" baseline="0" dirty="0" err="1"/>
              <a:t>the</a:t>
            </a:r>
            <a:r>
              <a:rPr lang="es-ES" baseline="0" dirty="0"/>
              <a:t> </a:t>
            </a:r>
            <a:r>
              <a:rPr lang="es-ES" baseline="0" dirty="0" err="1"/>
              <a:t>exercises</a:t>
            </a:r>
            <a:r>
              <a:rPr lang="es-ES" baseline="0" dirty="0"/>
              <a: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t>
            </a:r>
            <a:r>
              <a:rPr lang="es-ES" baseline="0" dirty="0" err="1"/>
              <a:t>for</a:t>
            </a:r>
            <a:r>
              <a:rPr lang="es-ES" baseline="0" dirty="0"/>
              <a:t> </a:t>
            </a:r>
            <a:r>
              <a:rPr lang="es-ES" baseline="0" dirty="0" err="1"/>
              <a:t>our</a:t>
            </a:r>
            <a:r>
              <a:rPr lang="es-ES" baseline="0" dirty="0"/>
              <a:t> </a:t>
            </a:r>
            <a:r>
              <a:rPr lang="es-ES" baseline="0" dirty="0" err="1"/>
              <a:t>knowledge</a:t>
            </a:r>
            <a:r>
              <a:rPr lang="es-ES" baseline="0" dirty="0"/>
              <a:t> </a:t>
            </a:r>
            <a:r>
              <a:rPr lang="es-ES" baseline="0" dirty="0" err="1"/>
              <a:t>management</a:t>
            </a:r>
            <a:r>
              <a:rPr lang="es-ES" baseline="0" dirty="0"/>
              <a:t> </a:t>
            </a:r>
            <a:r>
              <a:rPr lang="es-ES" baseline="0" dirty="0" err="1"/>
              <a:t>we’re</a:t>
            </a:r>
            <a:r>
              <a:rPr lang="es-ES" baseline="0" dirty="0"/>
              <a:t> </a:t>
            </a:r>
            <a:r>
              <a:rPr lang="es-ES" baseline="0" dirty="0" err="1"/>
              <a:t>using</a:t>
            </a:r>
            <a:r>
              <a:rPr lang="es-ES" baseline="0" dirty="0"/>
              <a:t> a </a:t>
            </a:r>
            <a:r>
              <a:rPr lang="es-ES" baseline="0" dirty="0" err="1"/>
              <a:t>git</a:t>
            </a:r>
            <a:r>
              <a:rPr lang="es-ES" baseline="0" dirty="0"/>
              <a:t> </a:t>
            </a:r>
            <a:r>
              <a:rPr lang="es-ES" baseline="0" dirty="0" err="1"/>
              <a:t>repository</a:t>
            </a:r>
            <a:r>
              <a:rPr lang="es-ES" baseline="0" dirty="0"/>
              <a:t> </a:t>
            </a:r>
            <a:r>
              <a:rPr lang="es-ES" baseline="0" dirty="0" err="1"/>
              <a:t>hosted</a:t>
            </a:r>
            <a:r>
              <a:rPr lang="es-ES" baseline="0" dirty="0"/>
              <a:t> in </a:t>
            </a:r>
            <a:r>
              <a:rPr lang="es-ES" baseline="0" dirty="0" err="1"/>
              <a:t>GitHub</a:t>
            </a:r>
            <a:r>
              <a:rPr lang="es-ES" baseline="0" dirty="0"/>
              <a: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La</a:t>
            </a:r>
            <a:r>
              <a:rPr lang="es-ES" baseline="0" dirty="0" smtClean="0"/>
              <a:t> situación de estas tecnologías es la que mostramos en estas tablas. En ellas podemos ver el grado de riesgo y la situación de aprendizaje de ellas.</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El color verde representa que no tienen ningún tipo</a:t>
            </a:r>
            <a:r>
              <a:rPr lang="es-ES" baseline="0" dirty="0" smtClean="0"/>
              <a:t> de riesgo y están completamente dominadas, el amarillo que tienen un riesgo mínimo de retrasar el proyecto y que se conoce lo básico para realizar el proyecto usándolas, y el rojo significa que hacer uso de esta tecnología representa un riesgo importante para el proyecto y que los conocimientos que se tienen no son suficientes para utilizar la tecnología.</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Como vemos la única parte crítica sería en el despliegue, ya que en caso de fallar Digital </a:t>
            </a:r>
            <a:r>
              <a:rPr lang="es-ES" dirty="0" err="1" smtClean="0"/>
              <a:t>Ocean</a:t>
            </a:r>
            <a:r>
              <a:rPr lang="es-ES" dirty="0" smtClean="0"/>
              <a:t>,</a:t>
            </a:r>
            <a:r>
              <a:rPr lang="es-ES" baseline="0" dirty="0" smtClean="0"/>
              <a:t> </a:t>
            </a:r>
            <a:r>
              <a:rPr lang="es-ES" baseline="0" dirty="0" err="1" smtClean="0"/>
              <a:t>Heroku</a:t>
            </a:r>
            <a:r>
              <a:rPr lang="es-ES" baseline="0" dirty="0" smtClean="0"/>
              <a:t>, nuestra plataforma de despliegue de emergencia, podría provocarnos problemas de disponibilidad y retrasos.</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Pasamos ahora a</a:t>
            </a:r>
            <a:r>
              <a:rPr lang="es-ES" baseline="0" dirty="0" smtClean="0"/>
              <a:t> hablar de las cosas que hemos hecho hasta ahora</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el sprint anterior nos propusimos realizar una primera iteración sobre el sistema de ejercicios interactivos, permitiendo su creación por parte de un programador, así como la implementación de los CRUD básicos que íbamos a necesitar para nuestra aplicación. Ambas cosas las terminamos exitosamente.</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este sprint ya hemos empezado a poner en marcha nuestro plan de pilotaje, comenzando con una reunión con los programadores que crearán los ejercicios para captarlos y que actúen como creadores de contenido de nuestra plataforma.</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buNone/>
            </a:pPr>
            <a:r>
              <a:rPr lang="en-US" sz="1100" b="0" i="0" u="none" strike="noStrike" cap="none" baseline="0" dirty="0" smtClean="0">
                <a:solidFill>
                  <a:srgbClr val="000000"/>
                </a:solidFill>
                <a:latin typeface="Arial"/>
                <a:ea typeface="Arial"/>
                <a:cs typeface="Arial"/>
                <a:sym typeface="Arial"/>
              </a:rPr>
              <a:t>Este </a:t>
            </a:r>
            <a:r>
              <a:rPr lang="en-US" sz="1100" b="0" i="0" u="none" strike="noStrike" cap="none" baseline="0" dirty="0" err="1" smtClean="0">
                <a:solidFill>
                  <a:srgbClr val="000000"/>
                </a:solidFill>
                <a:latin typeface="Arial"/>
                <a:ea typeface="Arial"/>
                <a:cs typeface="Arial"/>
                <a:sym typeface="Arial"/>
              </a:rPr>
              <a:t>es</a:t>
            </a:r>
            <a:r>
              <a:rPr lang="en-US" sz="1100" b="0" i="0" u="none" strike="noStrike" cap="none" baseline="0" dirty="0" smtClean="0">
                <a:solidFill>
                  <a:srgbClr val="000000"/>
                </a:solidFill>
                <a:latin typeface="Arial"/>
                <a:ea typeface="Arial"/>
                <a:cs typeface="Arial"/>
                <a:sym typeface="Arial"/>
              </a:rPr>
              <a:t> el </a:t>
            </a:r>
            <a:r>
              <a:rPr lang="en-US" sz="1100" b="0" i="0" u="none" strike="noStrike" cap="none" baseline="0" dirty="0" err="1" smtClean="0">
                <a:solidFill>
                  <a:srgbClr val="000000"/>
                </a:solidFill>
                <a:latin typeface="Arial"/>
                <a:ea typeface="Arial"/>
                <a:cs typeface="Arial"/>
                <a:sym typeface="Arial"/>
              </a:rPr>
              <a:t>camino</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vamos</a:t>
            </a:r>
            <a:r>
              <a:rPr lang="en-US" sz="1100" b="0" i="0" u="none" strike="noStrike" cap="none" baseline="0" dirty="0" smtClean="0">
                <a:solidFill>
                  <a:srgbClr val="000000"/>
                </a:solidFill>
                <a:latin typeface="Arial"/>
                <a:ea typeface="Arial"/>
                <a:cs typeface="Arial"/>
                <a:sym typeface="Arial"/>
              </a:rPr>
              <a:t> a </a:t>
            </a:r>
            <a:r>
              <a:rPr lang="en-US" sz="1100" b="0" i="0" u="none" strike="noStrike" cap="none" baseline="0" dirty="0" err="1" smtClean="0">
                <a:solidFill>
                  <a:srgbClr val="000000"/>
                </a:solidFill>
                <a:latin typeface="Arial"/>
                <a:ea typeface="Arial"/>
                <a:cs typeface="Arial"/>
                <a:sym typeface="Arial"/>
              </a:rPr>
              <a:t>seguir</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en</a:t>
            </a:r>
            <a:r>
              <a:rPr lang="en-US" sz="1100" b="0" i="0" u="none" strike="noStrike" cap="none" baseline="0" dirty="0" smtClean="0">
                <a:solidFill>
                  <a:srgbClr val="000000"/>
                </a:solidFill>
                <a:latin typeface="Arial"/>
                <a:ea typeface="Arial"/>
                <a:cs typeface="Arial"/>
                <a:sym typeface="Arial"/>
              </a:rPr>
              <a:t> el </a:t>
            </a:r>
            <a:r>
              <a:rPr lang="en-US" sz="1100" b="0" i="0" u="none" strike="noStrike" cap="none" baseline="0" dirty="0" err="1" smtClean="0">
                <a:solidFill>
                  <a:srgbClr val="000000"/>
                </a:solidFill>
                <a:latin typeface="Arial"/>
                <a:ea typeface="Arial"/>
                <a:cs typeface="Arial"/>
                <a:sym typeface="Arial"/>
              </a:rPr>
              <a:t>día</a:t>
            </a:r>
            <a:r>
              <a:rPr lang="en-US" sz="1100" b="0" i="0" u="none" strike="noStrike" cap="none" baseline="0" dirty="0" smtClean="0">
                <a:solidFill>
                  <a:srgbClr val="000000"/>
                </a:solidFill>
                <a:latin typeface="Arial"/>
                <a:ea typeface="Arial"/>
                <a:cs typeface="Arial"/>
                <a:sym typeface="Arial"/>
              </a:rPr>
              <a:t> de hoy. </a:t>
            </a:r>
            <a:r>
              <a:rPr lang="en-US" sz="1100" b="0" i="0" u="none" strike="noStrike" cap="none" baseline="0" dirty="0" err="1" smtClean="0">
                <a:solidFill>
                  <a:srgbClr val="000000"/>
                </a:solidFill>
                <a:latin typeface="Arial"/>
                <a:ea typeface="Arial"/>
                <a:cs typeface="Arial"/>
                <a:sym typeface="Arial"/>
              </a:rPr>
              <a:t>En</a:t>
            </a:r>
            <a:r>
              <a:rPr lang="en-US" sz="1100" b="0" i="0" u="none" strike="noStrike" cap="none" baseline="0" dirty="0" smtClean="0">
                <a:solidFill>
                  <a:srgbClr val="000000"/>
                </a:solidFill>
                <a:latin typeface="Arial"/>
                <a:ea typeface="Arial"/>
                <a:cs typeface="Arial"/>
                <a:sym typeface="Arial"/>
              </a:rPr>
              <a:t> primer </a:t>
            </a:r>
            <a:r>
              <a:rPr lang="en-US" sz="1100" b="0" i="0" u="none" strike="noStrike" cap="none" baseline="0" dirty="0" err="1" smtClean="0">
                <a:solidFill>
                  <a:srgbClr val="000000"/>
                </a:solidFill>
                <a:latin typeface="Arial"/>
                <a:ea typeface="Arial"/>
                <a:cs typeface="Arial"/>
                <a:sym typeface="Arial"/>
              </a:rPr>
              <a:t>lugar</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presentaremos</a:t>
            </a:r>
            <a:r>
              <a:rPr lang="en-US" sz="1100" b="0" i="0" u="none" strike="noStrike" cap="none" baseline="0" dirty="0" smtClean="0">
                <a:solidFill>
                  <a:srgbClr val="000000"/>
                </a:solidFill>
                <a:latin typeface="Arial"/>
                <a:ea typeface="Arial"/>
                <a:cs typeface="Arial"/>
                <a:sym typeface="Arial"/>
              </a:rPr>
              <a:t> la idea de </a:t>
            </a:r>
            <a:r>
              <a:rPr lang="en-US" sz="1100" b="0" i="0" u="none" strike="noStrike" cap="none" baseline="0" dirty="0" err="1" smtClean="0">
                <a:solidFill>
                  <a:srgbClr val="000000"/>
                </a:solidFill>
                <a:latin typeface="Arial"/>
                <a:ea typeface="Arial"/>
                <a:cs typeface="Arial"/>
                <a:sym typeface="Arial"/>
              </a:rPr>
              <a:t>ClimbCode</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luego</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pasaremos</a:t>
            </a:r>
            <a:r>
              <a:rPr lang="en-US" sz="1100" b="0" i="0" u="none" strike="noStrike" cap="none" baseline="0" dirty="0" smtClean="0">
                <a:solidFill>
                  <a:srgbClr val="000000"/>
                </a:solidFill>
                <a:latin typeface="Arial"/>
                <a:ea typeface="Arial"/>
                <a:cs typeface="Arial"/>
                <a:sym typeface="Arial"/>
              </a:rPr>
              <a:t> a </a:t>
            </a:r>
            <a:r>
              <a:rPr lang="en-US" sz="1100" b="0" i="0" u="none" strike="noStrike" cap="none" baseline="0" dirty="0" err="1" smtClean="0">
                <a:solidFill>
                  <a:srgbClr val="000000"/>
                </a:solidFill>
                <a:latin typeface="Arial"/>
                <a:ea typeface="Arial"/>
                <a:cs typeface="Arial"/>
                <a:sym typeface="Arial"/>
              </a:rPr>
              <a:t>hablar</a:t>
            </a:r>
            <a:r>
              <a:rPr lang="en-US" sz="1100" b="0" i="0" u="none" strike="noStrike" cap="none" baseline="0" dirty="0" smtClean="0">
                <a:solidFill>
                  <a:srgbClr val="000000"/>
                </a:solidFill>
                <a:latin typeface="Arial"/>
                <a:ea typeface="Arial"/>
                <a:cs typeface="Arial"/>
                <a:sym typeface="Arial"/>
              </a:rPr>
              <a:t> de las </a:t>
            </a:r>
            <a:r>
              <a:rPr lang="en-US" sz="1100" b="0" i="0" u="none" strike="noStrike" cap="none" baseline="0" dirty="0" err="1" smtClean="0">
                <a:solidFill>
                  <a:srgbClr val="000000"/>
                </a:solidFill>
                <a:latin typeface="Arial"/>
                <a:ea typeface="Arial"/>
                <a:cs typeface="Arial"/>
                <a:sym typeface="Arial"/>
              </a:rPr>
              <a:t>tecnologías</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estamos</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usando</a:t>
            </a:r>
            <a:r>
              <a:rPr lang="en-US" sz="1100" b="0" i="0" u="none" strike="noStrike" cap="none" baseline="0" dirty="0" smtClean="0">
                <a:solidFill>
                  <a:srgbClr val="000000"/>
                </a:solidFill>
                <a:latin typeface="Arial"/>
                <a:ea typeface="Arial"/>
                <a:cs typeface="Arial"/>
                <a:sym typeface="Arial"/>
              </a:rPr>
              <a:t> para el </a:t>
            </a:r>
            <a:r>
              <a:rPr lang="en-US" sz="1100" b="0" i="0" u="none" strike="noStrike" cap="none" baseline="0" dirty="0" err="1" smtClean="0">
                <a:solidFill>
                  <a:srgbClr val="000000"/>
                </a:solidFill>
                <a:latin typeface="Arial"/>
                <a:ea typeface="Arial"/>
                <a:cs typeface="Arial"/>
                <a:sym typeface="Arial"/>
              </a:rPr>
              <a:t>desarrollo</a:t>
            </a:r>
            <a:r>
              <a:rPr lang="en-US" sz="1100" b="0" i="0" u="none" strike="noStrike" cap="none" baseline="0" dirty="0" smtClean="0">
                <a:solidFill>
                  <a:srgbClr val="000000"/>
                </a:solidFill>
                <a:latin typeface="Arial"/>
                <a:ea typeface="Arial"/>
                <a:cs typeface="Arial"/>
                <a:sym typeface="Arial"/>
              </a:rPr>
              <a:t> y </a:t>
            </a:r>
            <a:r>
              <a:rPr lang="en-US" sz="1100" b="0" i="0" u="none" strike="noStrike" cap="none" baseline="0" dirty="0" err="1" smtClean="0">
                <a:solidFill>
                  <a:srgbClr val="000000"/>
                </a:solidFill>
                <a:latin typeface="Arial"/>
                <a:ea typeface="Arial"/>
                <a:cs typeface="Arial"/>
                <a:sym typeface="Arial"/>
              </a:rPr>
              <a:t>su</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situación</a:t>
            </a:r>
            <a:r>
              <a:rPr lang="en-US" sz="1100" b="0" i="0" u="none" strike="noStrike" cap="none" baseline="0" dirty="0" smtClean="0">
                <a:solidFill>
                  <a:srgbClr val="000000"/>
                </a:solidFill>
                <a:latin typeface="Arial"/>
                <a:ea typeface="Arial"/>
                <a:cs typeface="Arial"/>
                <a:sym typeface="Arial"/>
              </a:rPr>
              <a:t>, las </a:t>
            </a:r>
            <a:r>
              <a:rPr lang="en-US" sz="1100" b="0" i="0" u="none" strike="noStrike" cap="none" baseline="0" dirty="0" err="1" smtClean="0">
                <a:solidFill>
                  <a:srgbClr val="000000"/>
                </a:solidFill>
                <a:latin typeface="Arial"/>
                <a:ea typeface="Arial"/>
                <a:cs typeface="Arial"/>
                <a:sym typeface="Arial"/>
              </a:rPr>
              <a:t>cosas</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hemos</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hecho</a:t>
            </a:r>
            <a:r>
              <a:rPr lang="en-US" sz="1100" b="0" i="0" u="none" strike="noStrike" cap="none" baseline="0" dirty="0" smtClean="0">
                <a:solidFill>
                  <a:srgbClr val="000000"/>
                </a:solidFill>
                <a:latin typeface="Arial"/>
                <a:ea typeface="Arial"/>
                <a:cs typeface="Arial"/>
                <a:sym typeface="Arial"/>
              </a:rPr>
              <a:t> y las </a:t>
            </a:r>
            <a:r>
              <a:rPr lang="en-US" sz="1100" b="0" i="0" u="none" strike="noStrike" cap="none" baseline="0" dirty="0" err="1" smtClean="0">
                <a:solidFill>
                  <a:srgbClr val="000000"/>
                </a:solidFill>
                <a:latin typeface="Arial"/>
                <a:ea typeface="Arial"/>
                <a:cs typeface="Arial"/>
                <a:sym typeface="Arial"/>
              </a:rPr>
              <a:t>tareas</a:t>
            </a:r>
            <a:r>
              <a:rPr lang="en-US" sz="1100" b="0" i="0" u="none" strike="noStrike" cap="none" baseline="0" dirty="0" smtClean="0">
                <a:solidFill>
                  <a:srgbClr val="000000"/>
                </a:solidFill>
                <a:latin typeface="Arial"/>
                <a:ea typeface="Arial"/>
                <a:cs typeface="Arial"/>
                <a:sym typeface="Arial"/>
              </a:rPr>
              <a:t> de </a:t>
            </a:r>
            <a:r>
              <a:rPr lang="en-US" sz="1100" b="0" i="0" u="none" strike="noStrike" cap="none" baseline="0" dirty="0" err="1" smtClean="0">
                <a:solidFill>
                  <a:srgbClr val="000000"/>
                </a:solidFill>
                <a:latin typeface="Arial"/>
                <a:ea typeface="Arial"/>
                <a:cs typeface="Arial"/>
                <a:sym typeface="Arial"/>
              </a:rPr>
              <a:t>cada</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miembro</a:t>
            </a:r>
            <a:r>
              <a:rPr lang="en-US" sz="1100" b="0" i="0" u="none" strike="noStrike" cap="none" baseline="0" dirty="0" smtClean="0">
                <a:solidFill>
                  <a:srgbClr val="000000"/>
                </a:solidFill>
                <a:latin typeface="Arial"/>
                <a:ea typeface="Arial"/>
                <a:cs typeface="Arial"/>
                <a:sym typeface="Arial"/>
              </a:rPr>
              <a:t>, las </a:t>
            </a:r>
            <a:r>
              <a:rPr lang="en-US" sz="1100" b="0" i="0" u="none" strike="noStrike" cap="none" baseline="0" dirty="0" err="1" smtClean="0">
                <a:solidFill>
                  <a:srgbClr val="000000"/>
                </a:solidFill>
                <a:latin typeface="Arial"/>
                <a:ea typeface="Arial"/>
                <a:cs typeface="Arial"/>
                <a:sym typeface="Arial"/>
              </a:rPr>
              <a:t>cosas</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estamos</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haciendo</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actualmente</a:t>
            </a:r>
            <a:r>
              <a:rPr lang="en-US" sz="1100" b="0" i="0" u="none" strike="noStrike" cap="none" baseline="0" dirty="0" smtClean="0">
                <a:solidFill>
                  <a:srgbClr val="000000"/>
                </a:solidFill>
                <a:latin typeface="Arial"/>
                <a:ea typeface="Arial"/>
                <a:cs typeface="Arial"/>
                <a:sym typeface="Arial"/>
              </a:rPr>
              <a:t> y </a:t>
            </a:r>
            <a:r>
              <a:rPr lang="en-US" sz="1100" b="0" i="0" u="none" strike="noStrike" cap="none" baseline="0" dirty="0" err="1" smtClean="0">
                <a:solidFill>
                  <a:srgbClr val="000000"/>
                </a:solidFill>
                <a:latin typeface="Arial"/>
                <a:ea typeface="Arial"/>
                <a:cs typeface="Arial"/>
                <a:sym typeface="Arial"/>
              </a:rPr>
              <a:t>por</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último</a:t>
            </a:r>
            <a:r>
              <a:rPr lang="en-US" sz="1100" b="0" i="0" u="none" strike="noStrike" cap="none" baseline="0" dirty="0" smtClean="0">
                <a:solidFill>
                  <a:srgbClr val="000000"/>
                </a:solidFill>
                <a:latin typeface="Arial"/>
                <a:ea typeface="Arial"/>
                <a:cs typeface="Arial"/>
                <a:sym typeface="Arial"/>
              </a:rPr>
              <a:t> las </a:t>
            </a:r>
            <a:r>
              <a:rPr lang="en-US" sz="1100" b="0" i="0" u="none" strike="noStrike" cap="none" baseline="0" dirty="0" err="1" smtClean="0">
                <a:solidFill>
                  <a:srgbClr val="000000"/>
                </a:solidFill>
                <a:latin typeface="Arial"/>
                <a:ea typeface="Arial"/>
                <a:cs typeface="Arial"/>
                <a:sym typeface="Arial"/>
              </a:rPr>
              <a:t>tareas</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quedan</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por</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realizar</a:t>
            </a:r>
            <a:r>
              <a:rPr lang="en-US" sz="1100" b="0" i="0" u="none" strike="noStrike" cap="none" baseline="0" dirty="0" smtClean="0">
                <a:solidFill>
                  <a:srgbClr val="000000"/>
                </a:solidFill>
                <a:latin typeface="Arial"/>
                <a:ea typeface="Arial"/>
                <a:cs typeface="Arial"/>
                <a:sym typeface="Arial"/>
              </a:rPr>
              <a:t>.</a:t>
            </a:r>
            <a:endParaRPr lang="en-US" sz="1100" b="0" i="0" u="none" strike="noStrike" cap="none" baseline="0" dirty="0">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También hemos analizado los problemas que hemos estado teniendo, dándoles</a:t>
            </a:r>
            <a:r>
              <a:rPr lang="es-ES" baseline="0" dirty="0" smtClean="0"/>
              <a:t> métricas y soluciones y analizando el resultado de su aplicación.</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Y por último hemos estado terminando de corregir los problemas derivados de los </a:t>
            </a:r>
            <a:r>
              <a:rPr lang="es-ES" baseline="0" dirty="0" err="1" smtClean="0"/>
              <a:t>CRUDs</a:t>
            </a:r>
            <a:r>
              <a:rPr lang="es-ES" baseline="0" dirty="0" smtClean="0"/>
              <a:t> básicos, además de terminar de implantar el nuevo estilo a la página principal, permitir la selección de licencias para las escuelas que se registren y la creación de la batería inicial de ejercicios interactivos</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Para mostrar los cambios más importantes de lo que llevamos hecho, hemos puesto a disposición de los usuarios un enlace con nuestra aplicación desplegada, así como una demo en la que podemos ver cómo ha variado el estilo de nuestra plataforma y cómo sería el actual sistema de creación de ejercicios interactivos.</a:t>
            </a:r>
            <a:endParaRPr lang="es-ES" baseline="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Hablando de las tareas que hemos hecho entre todos, hemos participado en la revisión de la presentación del día de hoy además de realizar diversas reuniones para la asignación de tareas y el seguimiento del proyecto, con un total de X horas por persona.</a:t>
            </a:r>
            <a:endParaRPr lang="es-ES" baseline="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cuanto a lo hecho por cada miembro, Alejandro Román ha estado trabajando en el sistema de ejercicios interactivos, tanto en la parte de ejecución como en la de gráficas, para logar hacer persistir los ejercicios creados en la base de datos. Lo cual resulta en un total de X puntos de historia frente a un total de X esperados al final del sprint, aportando un rendimiento del X%, que es el esperado en estos momentos del sprint.</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Álvaro Domínguez ha estado trabajando en la creación de la presentación de hoy, así como el informe de mejoras presentado al comienzo de la clase, la creación de la batería inicial de ejercicios interactivos…</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La puesta en marcha del plan de pilotaje y la actualización de la página principal de la web. Lo cual resulta en un total de X puntos de historia frente a un total de X esperados al final del sprint, aportando un rendimiento del X%, que es el esperado en estos momentos del sprint.</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Miguel Ángel Baños ha estado trabajando junto con Alejandro Román en la persistencia de los ejercicios interactivos, tanto en la parte de ejecución como en la de las gráficas. Lo cual resulta en un total de X puntos de historia frente a un total de X esperados al final del sprint, aportando un rendimiento del X%, que es el esperado en estos momentos del sprint.</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Alejandro Garrido ha estado trabajando en la estandarización de estilos de la página web, la actualización de la página principal de la web…</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La creación de la batería </a:t>
            </a:r>
            <a:r>
              <a:rPr lang="es-ES" baseline="0" dirty="0" err="1" smtClean="0"/>
              <a:t>incial</a:t>
            </a:r>
            <a:r>
              <a:rPr lang="es-ES" baseline="0" dirty="0" smtClean="0"/>
              <a:t> de ejercicios interactivos y el testeo de las funcionalidades que se han ido terminando. Lo cual resulta en un total de X puntos de historia frente a un total de X esperados al final del sprint, aportando un rendimiento del X%, que es el esperado en estos momentos del sprint.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We’ll</a:t>
            </a:r>
            <a:r>
              <a:rPr lang="es-ES" baseline="0" dirty="0"/>
              <a:t> </a:t>
            </a:r>
            <a:r>
              <a:rPr lang="es-ES" baseline="0" dirty="0" err="1"/>
              <a:t>start</a:t>
            </a:r>
            <a:r>
              <a:rPr lang="es-ES" baseline="0" dirty="0"/>
              <a:t> </a:t>
            </a:r>
            <a:r>
              <a:rPr lang="es-ES" baseline="0" dirty="0" err="1"/>
              <a:t>seeing</a:t>
            </a:r>
            <a:r>
              <a:rPr lang="es-ES" baseline="0" dirty="0"/>
              <a:t> </a:t>
            </a:r>
            <a:r>
              <a:rPr lang="es-ES" baseline="0" dirty="0" err="1"/>
              <a:t>which</a:t>
            </a:r>
            <a:r>
              <a:rPr lang="es-ES" baseline="0" dirty="0"/>
              <a:t> idea </a:t>
            </a:r>
            <a:r>
              <a:rPr lang="es-ES" baseline="0" dirty="0" err="1"/>
              <a:t>lies</a:t>
            </a:r>
            <a:r>
              <a:rPr lang="es-ES" baseline="0" dirty="0"/>
              <a:t> </a:t>
            </a:r>
            <a:r>
              <a:rPr lang="es-ES" baseline="0" dirty="0" err="1"/>
              <a:t>behind</a:t>
            </a:r>
            <a:r>
              <a:rPr lang="es-ES" baseline="0" dirty="0"/>
              <a:t> </a:t>
            </a:r>
            <a:r>
              <a:rPr lang="es-ES" baseline="0" dirty="0" err="1"/>
              <a:t>ClimbCode</a:t>
            </a:r>
            <a:r>
              <a:rPr lang="es-ES" baseline="0" dirty="0"/>
              <a:t>. </a:t>
            </a:r>
            <a:r>
              <a:rPr lang="es-ES" baseline="0" dirty="0" err="1"/>
              <a:t>But</a:t>
            </a:r>
            <a:r>
              <a:rPr lang="es-ES" baseline="0" dirty="0"/>
              <a:t> </a:t>
            </a:r>
            <a:r>
              <a:rPr lang="es-ES" baseline="0" dirty="0" err="1"/>
              <a:t>first</a:t>
            </a:r>
            <a:r>
              <a:rPr lang="es-ES" baseline="0" dirty="0"/>
              <a:t>, </a:t>
            </a:r>
            <a:r>
              <a:rPr lang="es-ES" baseline="0" dirty="0" err="1"/>
              <a:t>let</a:t>
            </a:r>
            <a:r>
              <a:rPr lang="es-ES" baseline="0" dirty="0"/>
              <a:t> me introduce </a:t>
            </a:r>
            <a:r>
              <a:rPr lang="es-ES" baseline="0" dirty="0" err="1"/>
              <a:t>two</a:t>
            </a:r>
            <a:r>
              <a:rPr lang="es-ES" baseline="0" dirty="0"/>
              <a:t> </a:t>
            </a:r>
            <a:r>
              <a:rPr lang="es-ES" baseline="0" dirty="0" err="1"/>
              <a:t>facts</a:t>
            </a:r>
            <a:r>
              <a:rPr lang="es-ES" baseline="0" dirty="0"/>
              <a: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Andrés Fernández ha estado trabajando en la automatización del despliegue de nuestra plataforma, así como en la implantación de casos de uso en nuestra aplicación </a:t>
            </a:r>
            <a:r>
              <a:rPr lang="es-ES" baseline="0" dirty="0" err="1" smtClean="0"/>
              <a:t>django</a:t>
            </a:r>
            <a:r>
              <a:rPr lang="es-ES" baseline="0" dirty="0" smtClean="0"/>
              <a:t>…</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La creación de la batería </a:t>
            </a:r>
            <a:r>
              <a:rPr lang="es-ES" baseline="0" dirty="0" err="1" smtClean="0"/>
              <a:t>incial</a:t>
            </a:r>
            <a:r>
              <a:rPr lang="es-ES" baseline="0" dirty="0" smtClean="0"/>
              <a:t> de ejercicios interactivos y el testeo de las funcionalidades que se han ido terminando. Lo cual resulta en un total de X puntos de historia frente a un total de X esperados al final del sprint, aportando un rendimiento del X%, que es el esperado en estos momentos del sprint.</a:t>
            </a:r>
            <a:endParaRPr lang="es-E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Jesús Sosa ha trabajado en la grabación de la demo que hemos visto anteriormente, junto con la implementación de casos de uso en el modelo </a:t>
            </a:r>
            <a:r>
              <a:rPr lang="es-ES" baseline="0" dirty="0" err="1" smtClean="0"/>
              <a:t>django</a:t>
            </a:r>
            <a:r>
              <a:rPr lang="es-ES" baseline="0" dirty="0" smtClean="0"/>
              <a:t>..</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La creación de la batería </a:t>
            </a:r>
            <a:r>
              <a:rPr lang="es-ES" baseline="0" dirty="0" err="1" smtClean="0"/>
              <a:t>incial</a:t>
            </a:r>
            <a:r>
              <a:rPr lang="es-ES" baseline="0" dirty="0" smtClean="0"/>
              <a:t> de ejercicios interactivos y el testeo de las funcionalidades que se han ido terminando. Lo cual resulta en un total de X puntos de historia frente a un total de X esperados al final del sprint, aportando un rendimiento del X%, que es el esperado en estos momentos del sprint.</a:t>
            </a:r>
            <a:endParaRPr lang="es-E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Por último, Álvaro Sánchez ha trabajado en la implantación de casos de uso en el modelo Django y en el testeo de las funcionalidades que se han ido completando. Lo cual resulta en un total de X puntos de historia frente a un total de X esperados al final del sprint, aportando un rendimiento del X%, que es el esperado en estos momentos del sprint.</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Por último, hemos establecido un sistema de recompensas basado en nuestras prácticas de </a:t>
            </a:r>
            <a:r>
              <a:rPr lang="es-ES" baseline="0" dirty="0" err="1" smtClean="0"/>
              <a:t>team</a:t>
            </a:r>
            <a:r>
              <a:rPr lang="es-ES" baseline="0" dirty="0" smtClean="0"/>
              <a:t> </a:t>
            </a:r>
            <a:r>
              <a:rPr lang="es-ES" baseline="0" dirty="0" err="1" smtClean="0"/>
              <a:t>building</a:t>
            </a:r>
            <a:r>
              <a:rPr lang="es-ES" baseline="0" dirty="0" smtClean="0"/>
              <a:t>, según la cual al final de cada clase los viernes al reunirnos el grupo para despejarnos, la persona con mejor rendimiento es la que no paga las consumiciones hechas durante la sesión de </a:t>
            </a:r>
            <a:r>
              <a:rPr lang="es-ES" baseline="0" dirty="0" err="1" smtClean="0"/>
              <a:t>team</a:t>
            </a:r>
            <a:r>
              <a:rPr lang="es-ES" baseline="0" dirty="0" smtClean="0"/>
              <a:t> </a:t>
            </a:r>
            <a:r>
              <a:rPr lang="es-ES" baseline="0" dirty="0" err="1" smtClean="0"/>
              <a:t>building</a:t>
            </a:r>
            <a:r>
              <a:rPr lang="es-ES" baseline="0" dirty="0" smtClean="0"/>
              <a:t>.</a:t>
            </a:r>
            <a:endParaRPr lang="es-ES" baseline="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Pasamos</a:t>
            </a:r>
            <a:r>
              <a:rPr lang="es-ES" baseline="0" dirty="0" smtClean="0"/>
              <a:t> ahora a hablar de las situación actual del proyecto.</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Currently</a:t>
            </a:r>
            <a:r>
              <a:rPr lang="es-ES" baseline="0" dirty="0"/>
              <a:t> </a:t>
            </a:r>
            <a:r>
              <a:rPr lang="es-ES" baseline="0" dirty="0" err="1"/>
              <a:t>we’ve</a:t>
            </a:r>
            <a:r>
              <a:rPr lang="es-ES" baseline="0" dirty="0"/>
              <a:t> </a:t>
            </a:r>
            <a:r>
              <a:rPr lang="es-ES" baseline="0" dirty="0" err="1"/>
              <a:t>spent</a:t>
            </a:r>
            <a:r>
              <a:rPr lang="es-ES" baseline="0" dirty="0"/>
              <a:t> a total </a:t>
            </a:r>
            <a:r>
              <a:rPr lang="es-ES" baseline="0" dirty="0" err="1"/>
              <a:t>amount</a:t>
            </a:r>
            <a:r>
              <a:rPr lang="es-ES" baseline="0" dirty="0"/>
              <a:t> of </a:t>
            </a:r>
            <a:r>
              <a:rPr lang="es-ES" baseline="0" dirty="0" smtClean="0"/>
              <a:t>XX </a:t>
            </a:r>
            <a:r>
              <a:rPr lang="es-ES" baseline="0" dirty="0" err="1" smtClean="0"/>
              <a:t>hours</a:t>
            </a:r>
            <a:r>
              <a:rPr lang="es-ES" baseline="0" dirty="0" smtClean="0"/>
              <a:t> </a:t>
            </a:r>
            <a:r>
              <a:rPr lang="es-ES" baseline="0" dirty="0"/>
              <a:t>and </a:t>
            </a:r>
            <a:r>
              <a:rPr lang="es-ES" baseline="0" dirty="0" smtClean="0"/>
              <a:t>XX euros</a:t>
            </a:r>
            <a:r>
              <a:rPr lang="es-ES" baseline="0" dirty="0"/>
              <a:t>, </a:t>
            </a:r>
            <a:r>
              <a:rPr lang="es-ES" baseline="0" dirty="0" err="1"/>
              <a:t>which</a:t>
            </a:r>
            <a:r>
              <a:rPr lang="es-ES" baseline="0" dirty="0"/>
              <a:t> </a:t>
            </a:r>
            <a:r>
              <a:rPr lang="es-ES" baseline="0" dirty="0" err="1"/>
              <a:t>is</a:t>
            </a:r>
            <a:r>
              <a:rPr lang="es-ES" baseline="0" dirty="0"/>
              <a:t> a </a:t>
            </a:r>
            <a:r>
              <a:rPr lang="es-ES" baseline="0" dirty="0" smtClean="0"/>
              <a:t>XX and </a:t>
            </a:r>
            <a:r>
              <a:rPr lang="es-ES" baseline="0" dirty="0"/>
              <a:t>a </a:t>
            </a:r>
            <a:r>
              <a:rPr lang="es-ES" baseline="0" dirty="0" smtClean="0"/>
              <a:t>XX </a:t>
            </a:r>
            <a:r>
              <a:rPr lang="es-ES" baseline="0" dirty="0" err="1" smtClean="0"/>
              <a:t>percent</a:t>
            </a:r>
            <a:r>
              <a:rPr lang="es-ES" baseline="0" dirty="0" smtClean="0"/>
              <a:t> </a:t>
            </a:r>
            <a:r>
              <a:rPr lang="es-ES" baseline="0" dirty="0" err="1"/>
              <a:t>from</a:t>
            </a:r>
            <a:r>
              <a:rPr lang="es-ES" baseline="0" dirty="0"/>
              <a:t> </a:t>
            </a:r>
            <a:r>
              <a:rPr lang="es-ES" baseline="0" dirty="0" err="1"/>
              <a:t>the</a:t>
            </a:r>
            <a:r>
              <a:rPr lang="es-ES" baseline="0" dirty="0"/>
              <a:t> total, and </a:t>
            </a:r>
            <a:r>
              <a:rPr lang="es-ES" baseline="0" dirty="0" err="1"/>
              <a:t>different</a:t>
            </a:r>
            <a:r>
              <a:rPr lang="es-ES" baseline="0" dirty="0"/>
              <a:t> </a:t>
            </a:r>
            <a:r>
              <a:rPr lang="es-ES" baseline="0" dirty="0" err="1"/>
              <a:t>from</a:t>
            </a:r>
            <a:r>
              <a:rPr lang="es-ES" baseline="0" dirty="0"/>
              <a:t> </a:t>
            </a:r>
            <a:r>
              <a:rPr lang="es-ES" baseline="0" dirty="0" err="1"/>
              <a:t>the</a:t>
            </a:r>
            <a:r>
              <a:rPr lang="es-ES" baseline="0" dirty="0"/>
              <a:t> </a:t>
            </a:r>
            <a:r>
              <a:rPr lang="es-ES" baseline="0" dirty="0" smtClean="0"/>
              <a:t>XX </a:t>
            </a:r>
            <a:r>
              <a:rPr lang="es-ES" baseline="0" dirty="0" err="1" smtClean="0"/>
              <a:t>expected</a:t>
            </a:r>
            <a:r>
              <a:rPr lang="es-ES" baseline="0" dirty="0" smtClean="0"/>
              <a:t> </a:t>
            </a:r>
            <a:r>
              <a:rPr lang="es-ES" baseline="0" dirty="0" err="1"/>
              <a:t>this</a:t>
            </a:r>
            <a:r>
              <a:rPr lang="es-ES" baseline="0" dirty="0"/>
              <a:t> </a:t>
            </a:r>
            <a:r>
              <a:rPr lang="es-ES" baseline="0" dirty="0" err="1"/>
              <a:t>week</a:t>
            </a:r>
            <a:r>
              <a:rPr lang="es-ES" baseline="0" dirty="0"/>
              <a:t>. </a:t>
            </a:r>
          </a:p>
          <a:p>
            <a:pPr marL="0" lvl="0" indent="0">
              <a:spcBef>
                <a:spcPts val="0"/>
              </a:spcBef>
              <a:spcAft>
                <a:spcPts val="0"/>
              </a:spcAft>
              <a:buNone/>
            </a:pPr>
            <a:endParaRPr lang="es-ES" baseline="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La</a:t>
            </a:r>
            <a:r>
              <a:rPr lang="es-ES" baseline="0" dirty="0" smtClean="0"/>
              <a:t> inversión de horas es visible en estas gráficas de </a:t>
            </a:r>
            <a:r>
              <a:rPr lang="es-ES" baseline="0" dirty="0" err="1" smtClean="0"/>
              <a:t>burndown</a:t>
            </a:r>
            <a:r>
              <a:rPr lang="es-ES" baseline="0" dirty="0" smtClean="0"/>
              <a:t>. La primera de ellas nos muestra que para este sprint llevamos un total de XX SP frente a los XX iniciales, lo cual indica que vamos mejor de lo esperado en este sprint.</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el caso del proyecto, llevamos</a:t>
            </a:r>
            <a:r>
              <a:rPr lang="es-ES" baseline="0" dirty="0" smtClean="0"/>
              <a:t> XX SP de los XX totales, indicando que también vamos más adelantados en el proyecto de lo esperado.</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first</a:t>
            </a:r>
            <a:r>
              <a:rPr lang="es-ES" baseline="0" dirty="0"/>
              <a:t> </a:t>
            </a:r>
            <a:r>
              <a:rPr lang="es-ES" baseline="0" dirty="0" err="1"/>
              <a:t>one</a:t>
            </a:r>
            <a:r>
              <a:rPr lang="es-ES" baseline="0" dirty="0"/>
              <a:t> </a:t>
            </a:r>
            <a:r>
              <a:rPr lang="es-ES" baseline="0" dirty="0" err="1"/>
              <a:t>is</a:t>
            </a:r>
            <a:r>
              <a:rPr lang="es-ES" baseline="0" dirty="0"/>
              <a:t>, as </a:t>
            </a:r>
            <a:r>
              <a:rPr lang="es-ES" baseline="0" dirty="0" err="1"/>
              <a:t>we</a:t>
            </a:r>
            <a:r>
              <a:rPr lang="es-ES" baseline="0" dirty="0"/>
              <a:t> </a:t>
            </a:r>
            <a:r>
              <a:rPr lang="es-ES" baseline="0" dirty="0" err="1"/>
              <a:t>see</a:t>
            </a:r>
            <a:r>
              <a:rPr lang="es-ES" baseline="0" dirty="0"/>
              <a:t> </a:t>
            </a:r>
            <a:r>
              <a:rPr lang="es-ES" baseline="0" dirty="0" err="1"/>
              <a:t>here</a:t>
            </a:r>
            <a:r>
              <a:rPr lang="es-ES" baseline="0" dirty="0"/>
              <a:t>, </a:t>
            </a:r>
            <a:r>
              <a:rPr lang="es-ES" baseline="0" dirty="0" err="1"/>
              <a:t>that</a:t>
            </a:r>
            <a:r>
              <a:rPr lang="es-ES" baseline="0" dirty="0"/>
              <a:t> </a:t>
            </a:r>
            <a:r>
              <a:rPr lang="es-ES" baseline="0" dirty="0" err="1"/>
              <a:t>education</a:t>
            </a:r>
            <a:r>
              <a:rPr lang="es-ES" baseline="0" dirty="0"/>
              <a:t> </a:t>
            </a:r>
            <a:r>
              <a:rPr lang="es-ES" baseline="0" dirty="0" err="1"/>
              <a:t>is</a:t>
            </a:r>
            <a:r>
              <a:rPr lang="es-ES" baseline="0" dirty="0"/>
              <a:t> </a:t>
            </a:r>
            <a:r>
              <a:rPr lang="es-ES" baseline="0" dirty="0" err="1"/>
              <a:t>the</a:t>
            </a:r>
            <a:r>
              <a:rPr lang="es-ES" baseline="0" dirty="0"/>
              <a:t> </a:t>
            </a:r>
            <a:r>
              <a:rPr lang="es-ES" baseline="0" dirty="0" err="1"/>
              <a:t>means</a:t>
            </a:r>
            <a:r>
              <a:rPr lang="es-ES" baseline="0" dirty="0"/>
              <a:t> of </a:t>
            </a:r>
            <a:r>
              <a:rPr lang="es-ES" baseline="0" dirty="0" err="1"/>
              <a:t>developing</a:t>
            </a:r>
            <a:r>
              <a:rPr lang="es-ES" baseline="0" dirty="0"/>
              <a:t> </a:t>
            </a:r>
            <a:r>
              <a:rPr lang="es-ES" baseline="0" dirty="0" err="1"/>
              <a:t>our</a:t>
            </a:r>
            <a:r>
              <a:rPr lang="es-ES" baseline="0" dirty="0"/>
              <a:t> </a:t>
            </a:r>
            <a:r>
              <a:rPr lang="es-ES" baseline="0" dirty="0" err="1"/>
              <a:t>greatest</a:t>
            </a:r>
            <a:r>
              <a:rPr lang="es-ES" baseline="0" dirty="0"/>
              <a:t> </a:t>
            </a:r>
            <a:r>
              <a:rPr lang="es-ES" baseline="0" dirty="0" err="1"/>
              <a:t>abilities</a:t>
            </a:r>
            <a:r>
              <a:rPr lang="es-ES" baseline="0" dirty="0"/>
              <a:t>. </a:t>
            </a:r>
            <a:r>
              <a:rPr lang="es-ES" baseline="0" dirty="0" err="1"/>
              <a:t>We’re</a:t>
            </a:r>
            <a:r>
              <a:rPr lang="es-ES" baseline="0" dirty="0"/>
              <a:t> </a:t>
            </a:r>
            <a:r>
              <a:rPr lang="es-ES" baseline="0" dirty="0" err="1"/>
              <a:t>sure</a:t>
            </a:r>
            <a:r>
              <a:rPr lang="es-ES" baseline="0" dirty="0"/>
              <a:t> </a:t>
            </a:r>
            <a:r>
              <a:rPr lang="es-ES" baseline="0" dirty="0" err="1"/>
              <a:t>that</a:t>
            </a:r>
            <a:r>
              <a:rPr lang="es-ES" baseline="0" dirty="0"/>
              <a:t> </a:t>
            </a:r>
            <a:r>
              <a:rPr lang="es-ES" baseline="0" dirty="0" err="1"/>
              <a:t>we</a:t>
            </a:r>
            <a:r>
              <a:rPr lang="es-ES" baseline="0" dirty="0"/>
              <a:t> </a:t>
            </a:r>
            <a:r>
              <a:rPr lang="es-ES" baseline="0" dirty="0" err="1"/>
              <a:t>all</a:t>
            </a:r>
            <a:r>
              <a:rPr lang="es-ES" baseline="0" dirty="0"/>
              <a:t> </a:t>
            </a:r>
            <a:r>
              <a:rPr lang="es-ES" baseline="0" dirty="0" err="1"/>
              <a:t>agree</a:t>
            </a:r>
            <a:r>
              <a:rPr lang="es-ES" baseline="0" dirty="0"/>
              <a:t> in </a:t>
            </a:r>
            <a:r>
              <a:rPr lang="es-ES" baseline="0" dirty="0" err="1"/>
              <a:t>that</a:t>
            </a:r>
            <a:r>
              <a:rPr lang="es-ES" baseline="0" dirty="0"/>
              <a:t> </a:t>
            </a:r>
            <a:r>
              <a:rPr lang="es-ES" baseline="0" dirty="0" err="1"/>
              <a:t>by</a:t>
            </a:r>
            <a:r>
              <a:rPr lang="es-ES" baseline="0" dirty="0"/>
              <a:t> </a:t>
            </a:r>
            <a:r>
              <a:rPr lang="es-ES" baseline="0" dirty="0" err="1"/>
              <a:t>education</a:t>
            </a:r>
            <a:r>
              <a:rPr lang="es-ES" baseline="0" dirty="0"/>
              <a:t> and </a:t>
            </a:r>
            <a:r>
              <a:rPr lang="es-ES" baseline="0" dirty="0" err="1"/>
              <a:t>learning</a:t>
            </a:r>
            <a:r>
              <a:rPr lang="es-ES" baseline="0" dirty="0"/>
              <a:t> </a:t>
            </a:r>
            <a:r>
              <a:rPr lang="es-ES" baseline="0" dirty="0" err="1"/>
              <a:t>is</a:t>
            </a:r>
            <a:r>
              <a:rPr lang="es-ES" baseline="0" dirty="0"/>
              <a:t> </a:t>
            </a:r>
            <a:r>
              <a:rPr lang="es-ES" baseline="0" dirty="0" err="1"/>
              <a:t>how</a:t>
            </a:r>
            <a:r>
              <a:rPr lang="es-ES" baseline="0" dirty="0"/>
              <a:t> </a:t>
            </a:r>
            <a:r>
              <a:rPr lang="es-ES" baseline="0" dirty="0" err="1"/>
              <a:t>we</a:t>
            </a:r>
            <a:r>
              <a:rPr lang="es-ES" baseline="0" dirty="0"/>
              <a:t> </a:t>
            </a:r>
            <a:r>
              <a:rPr lang="es-ES" baseline="0" dirty="0" err="1"/>
              <a:t>develop</a:t>
            </a:r>
            <a:r>
              <a:rPr lang="es-ES" baseline="0" dirty="0"/>
              <a:t> </a:t>
            </a:r>
            <a:r>
              <a:rPr lang="es-ES" baseline="0" dirty="0" err="1"/>
              <a:t>ourselves</a:t>
            </a:r>
            <a:r>
              <a:rPr lang="es-ES" baseline="0" dirty="0"/>
              <a:t> and </a:t>
            </a:r>
            <a:r>
              <a:rPr lang="es-ES" baseline="0" dirty="0" err="1"/>
              <a:t>become</a:t>
            </a:r>
            <a:r>
              <a:rPr lang="es-ES" baseline="0" dirty="0"/>
              <a:t> </a:t>
            </a:r>
            <a:r>
              <a:rPr lang="es-ES" baseline="0" dirty="0" err="1"/>
              <a:t>better</a:t>
            </a:r>
            <a:r>
              <a:rPr lang="es-ES" baseline="0" dirty="0"/>
              <a:t>, </a:t>
            </a:r>
            <a:r>
              <a:rPr lang="es-ES" baseline="0" dirty="0" err="1"/>
              <a:t>right</a:t>
            </a:r>
            <a:r>
              <a:rPr lang="es-ES" baseline="0" dirty="0"/>
              <a:t>?</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Actualmente</a:t>
            </a:r>
            <a:r>
              <a:rPr lang="es-ES" baseline="0" dirty="0" smtClean="0"/>
              <a:t> estamos tratando también los problemas que nos han surgido, de los cuales el primero de ellos ha sido que nos era </a:t>
            </a:r>
            <a:r>
              <a:rPr lang="es-ES" baseline="0" dirty="0" err="1" smtClean="0"/>
              <a:t>dificil</a:t>
            </a:r>
            <a:r>
              <a:rPr lang="es-ES" baseline="0" dirty="0" smtClean="0"/>
              <a:t> identificar los problemas que íbamos teniendo. Para solucionarlo creamos en el </a:t>
            </a:r>
            <a:r>
              <a:rPr lang="es-ES" baseline="0" dirty="0" err="1" smtClean="0"/>
              <a:t>spint</a:t>
            </a:r>
            <a:r>
              <a:rPr lang="es-ES" baseline="0" dirty="0" smtClean="0"/>
              <a:t> anterior un documento en el que ir apuntando los problemas que van surgiendo, midiendo el número de problemas identificados por semana. El resultado de aplicar esta solución es  que ha aumentado el número de problemas identificados, además de que nos resulta más sencillo verlos.</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Otro problema eran nuestras irregulares estimaciones que resultaban</a:t>
            </a:r>
            <a:r>
              <a:rPr lang="es-ES" baseline="0" dirty="0" smtClean="0"/>
              <a:t> en inversiones desequilibradas de tiempo para cada miembro del equipo. Esto lo solucionamos estimando cada requisito y sus tareas con una serie de puntos de historia, de tal forma que el reparto de tareas sea más equilibrado, midiendo así la desviación de cada miembro con respecto a sus estimaciones. El resultado ha sido una cada vez menor desviación y descompensación en las horas de trabajo de cada miembro, aunque aún debemos pulir más este sistema.</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Por último estamos tratando un nuevo</a:t>
            </a:r>
            <a:r>
              <a:rPr lang="es-ES" baseline="0" dirty="0" smtClean="0"/>
              <a:t> problema, según el cual los canales de comunicación que tenía el equipo quedaban temporalmente deshabilitados por problemas técnicos. Para evitar que esto se repitiese, hemos decidido establecer nuevos canales alternativos, midiendo así el número de veces que queda el grupo incomunicado. El resultado de aplicar esta solución es que ya el grupo siempre está comunicado, pase lo que pase.</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cuanto a funcionalidades que estamos trabajando, tenemos la implantación de casos de uso en la aplicación </a:t>
            </a:r>
            <a:r>
              <a:rPr lang="es-ES" baseline="0" dirty="0" err="1" smtClean="0"/>
              <a:t>django</a:t>
            </a:r>
            <a:r>
              <a:rPr lang="es-ES" baseline="0" dirty="0" smtClean="0"/>
              <a:t>, el testo de las ya realizadas, la posibilidad de registrase eligiendo una licencia siendo una escuela y la persistencia de ejercicios interactivos en la base de datos.</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Por último,</a:t>
            </a:r>
            <a:r>
              <a:rPr lang="es-ES" baseline="0" dirty="0" smtClean="0"/>
              <a:t> veremos qué es lo que nos queda por hacer en el proyecto.</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Para este sprint nos resta seguir aplicando el plan de pilotaje con más reuniones con programadores, además de terminar de persistir los ejercicios interactivos en la base de datos y comenzar a trabajar en las transacciones que se realizan en nuestro sistema.</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Además,</a:t>
            </a:r>
            <a:r>
              <a:rPr lang="es-ES" baseline="0" dirty="0" smtClean="0"/>
              <a:t> seguiremos evaluando la aplicación de las distintas soluciones a los problemas que vayan surgiendo.</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Todo esto nos dejaría para el siguiente sprint la aplicación de sistemas de búsqueda en los listados de ejercicios, el pulido de problemas de seguridad que tenga la plataforma, terminar al completo todo el sistema de transacciones y testear todo lo que vayamos terminando.</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Además, comenzaremos una nueva fase del plan de pilotaje en la que nos reuniremos con institutos y academias para captarlos como posibles clientes de nuestra plataforma.</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Y por último, continuaremos</a:t>
            </a:r>
            <a:r>
              <a:rPr lang="es-ES" baseline="0" dirty="0" smtClean="0"/>
              <a:t> con el análisis de problemas y soluciones en este </a:t>
            </a:r>
            <a:r>
              <a:rPr lang="es-ES" baseline="0" smtClean="0"/>
              <a:t>último sprint.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second</a:t>
            </a:r>
            <a:r>
              <a:rPr lang="es-ES" baseline="0" dirty="0"/>
              <a:t> </a:t>
            </a:r>
            <a:r>
              <a:rPr lang="es-ES" baseline="0" dirty="0" err="1"/>
              <a:t>one</a:t>
            </a:r>
            <a:r>
              <a:rPr lang="es-ES" baseline="0" dirty="0"/>
              <a:t> </a:t>
            </a:r>
            <a:r>
              <a:rPr lang="es-ES" baseline="0" dirty="0" err="1"/>
              <a:t>is</a:t>
            </a:r>
            <a:r>
              <a:rPr lang="es-ES" baseline="0" dirty="0"/>
              <a:t> </a:t>
            </a:r>
            <a:r>
              <a:rPr lang="es-ES" baseline="0" dirty="0" err="1"/>
              <a:t>that</a:t>
            </a:r>
            <a:r>
              <a:rPr lang="es-ES" baseline="0" dirty="0"/>
              <a:t> </a:t>
            </a:r>
            <a:r>
              <a:rPr lang="es-ES" baseline="0" dirty="0" err="1"/>
              <a:t>the</a:t>
            </a:r>
            <a:r>
              <a:rPr lang="es-ES" baseline="0" dirty="0"/>
              <a:t> </a:t>
            </a:r>
            <a:r>
              <a:rPr lang="es-ES" baseline="0" dirty="0" err="1"/>
              <a:t>software’s</a:t>
            </a:r>
            <a:r>
              <a:rPr lang="es-ES" baseline="0" dirty="0"/>
              <a:t> </a:t>
            </a:r>
            <a:r>
              <a:rPr lang="es-ES" baseline="0" dirty="0" err="1"/>
              <a:t>function</a:t>
            </a:r>
            <a:r>
              <a:rPr lang="es-ES" baseline="0" dirty="0"/>
              <a:t> </a:t>
            </a:r>
            <a:r>
              <a:rPr lang="es-ES" baseline="0" dirty="0" err="1"/>
              <a:t>is</a:t>
            </a:r>
            <a:r>
              <a:rPr lang="es-ES" baseline="0" dirty="0"/>
              <a:t> to </a:t>
            </a:r>
            <a:r>
              <a:rPr lang="es-ES" baseline="0" dirty="0" err="1"/>
              <a:t>make</a:t>
            </a:r>
            <a:r>
              <a:rPr lang="es-ES" baseline="0" dirty="0"/>
              <a:t> </a:t>
            </a:r>
            <a:r>
              <a:rPr lang="es-ES" baseline="0" dirty="0" err="1"/>
              <a:t>the</a:t>
            </a:r>
            <a:r>
              <a:rPr lang="es-ES" baseline="0" dirty="0"/>
              <a:t> </a:t>
            </a:r>
            <a:r>
              <a:rPr lang="es-ES" baseline="0" dirty="0" err="1"/>
              <a:t>complex</a:t>
            </a:r>
            <a:r>
              <a:rPr lang="es-ES" baseline="0" dirty="0"/>
              <a:t>, simple. </a:t>
            </a:r>
            <a:r>
              <a:rPr lang="es-ES" baseline="0" dirty="0" err="1"/>
              <a:t>Seeing</a:t>
            </a:r>
            <a:r>
              <a:rPr lang="es-ES" baseline="0" dirty="0"/>
              <a:t> </a:t>
            </a:r>
            <a:r>
              <a:rPr lang="es-ES" baseline="0" dirty="0" err="1"/>
              <a:t>the</a:t>
            </a:r>
            <a:r>
              <a:rPr lang="es-ES" baseline="0" dirty="0"/>
              <a:t> </a:t>
            </a:r>
            <a:r>
              <a:rPr lang="es-ES" baseline="0" dirty="0" err="1"/>
              <a:t>upgrades</a:t>
            </a:r>
            <a:r>
              <a:rPr lang="es-ES" baseline="0" dirty="0"/>
              <a:t> </a:t>
            </a:r>
            <a:r>
              <a:rPr lang="es-ES" baseline="0" dirty="0" err="1"/>
              <a:t>made</a:t>
            </a:r>
            <a:r>
              <a:rPr lang="es-ES" baseline="0" dirty="0"/>
              <a:t> to natural </a:t>
            </a:r>
            <a:r>
              <a:rPr lang="es-ES" baseline="0" dirty="0" err="1"/>
              <a:t>processes</a:t>
            </a:r>
            <a:r>
              <a:rPr lang="es-ES" baseline="0" dirty="0"/>
              <a:t> </a:t>
            </a:r>
            <a:r>
              <a:rPr lang="es-ES" baseline="0" dirty="0" err="1"/>
              <a:t>by</a:t>
            </a:r>
            <a:r>
              <a:rPr lang="es-ES" baseline="0" dirty="0"/>
              <a:t> </a:t>
            </a:r>
            <a:r>
              <a:rPr lang="es-ES" baseline="0" dirty="0" err="1"/>
              <a:t>the</a:t>
            </a:r>
            <a:r>
              <a:rPr lang="es-ES" baseline="0" dirty="0"/>
              <a:t> software, </a:t>
            </a:r>
            <a:r>
              <a:rPr lang="es-ES" baseline="0" dirty="0" err="1"/>
              <a:t>it’s</a:t>
            </a:r>
            <a:r>
              <a:rPr lang="es-ES" baseline="0" dirty="0"/>
              <a:t> </a:t>
            </a:r>
            <a:r>
              <a:rPr lang="es-ES" baseline="0" dirty="0" err="1"/>
              <a:t>logical</a:t>
            </a:r>
            <a:r>
              <a:rPr lang="es-ES" baseline="0" dirty="0"/>
              <a:t> to </a:t>
            </a:r>
            <a:r>
              <a:rPr lang="es-ES" baseline="0" dirty="0" err="1"/>
              <a:t>think</a:t>
            </a:r>
            <a:r>
              <a:rPr lang="es-ES" baseline="0" dirty="0"/>
              <a:t> </a:t>
            </a:r>
            <a:r>
              <a:rPr lang="es-ES" baseline="0" dirty="0" err="1"/>
              <a:t>this</a:t>
            </a:r>
            <a:r>
              <a:rPr lang="es-ES" baseline="0" dirty="0"/>
              <a:t> </a:t>
            </a:r>
            <a:r>
              <a:rPr lang="es-ES" baseline="0" dirty="0" err="1"/>
              <a:t>too</a:t>
            </a:r>
            <a:r>
              <a:rPr lang="es-ES" baseline="0" dirty="0"/>
              <a:t>, </a:t>
            </a:r>
            <a:r>
              <a:rPr lang="es-ES" baseline="0" dirty="0" err="1"/>
              <a:t>isn’t</a:t>
            </a:r>
            <a:r>
              <a:rPr lang="es-ES" baseline="0" dirty="0"/>
              <a:t> </a:t>
            </a:r>
            <a:r>
              <a:rPr lang="es-ES" baseline="0" dirty="0" err="1"/>
              <a:t>it</a:t>
            </a:r>
            <a:r>
              <a:rPr lang="es-ES" baseline="0" dirty="0"/>
              <a:t>?</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that’s</a:t>
            </a:r>
            <a:r>
              <a:rPr lang="es-ES" dirty="0"/>
              <a:t> </a:t>
            </a:r>
            <a:r>
              <a:rPr lang="es-ES" dirty="0" err="1"/>
              <a:t>the</a:t>
            </a:r>
            <a:r>
              <a:rPr lang="es-ES" dirty="0"/>
              <a:t> </a:t>
            </a:r>
            <a:r>
              <a:rPr lang="es-ES" dirty="0" err="1"/>
              <a:t>end</a:t>
            </a:r>
            <a:r>
              <a:rPr lang="es-ES" dirty="0"/>
              <a:t> of </a:t>
            </a:r>
            <a:r>
              <a:rPr lang="es-ES" dirty="0" err="1"/>
              <a:t>our</a:t>
            </a:r>
            <a:r>
              <a:rPr lang="es-ES" dirty="0"/>
              <a:t> </a:t>
            </a:r>
            <a:r>
              <a:rPr lang="es-ES" dirty="0" err="1"/>
              <a:t>presentation</a:t>
            </a:r>
            <a:r>
              <a:rPr lang="es-ES" dirty="0"/>
              <a:t>! </a:t>
            </a:r>
            <a:r>
              <a:rPr lang="es-ES" dirty="0" err="1"/>
              <a:t>Thank</a:t>
            </a:r>
            <a:r>
              <a:rPr lang="es-ES" dirty="0"/>
              <a:t> </a:t>
            </a:r>
            <a:r>
              <a:rPr lang="es-ES" dirty="0" err="1"/>
              <a:t>you</a:t>
            </a:r>
            <a:r>
              <a:rPr lang="es-ES" dirty="0"/>
              <a:t> </a:t>
            </a:r>
            <a:r>
              <a:rPr lang="es-ES" dirty="0" err="1"/>
              <a:t>for</a:t>
            </a:r>
            <a:r>
              <a:rPr lang="es-ES" dirty="0"/>
              <a:t> </a:t>
            </a:r>
            <a:r>
              <a:rPr lang="es-ES" dirty="0" err="1"/>
              <a:t>watching</a:t>
            </a:r>
            <a:r>
              <a:rPr lang="es-ES" dirty="0"/>
              <a:t>, and </a:t>
            </a:r>
            <a:r>
              <a:rPr lang="es-ES" dirty="0" err="1"/>
              <a:t>if</a:t>
            </a:r>
            <a:r>
              <a:rPr lang="es-ES" dirty="0"/>
              <a:t> </a:t>
            </a:r>
            <a:r>
              <a:rPr lang="es-ES" dirty="0" err="1"/>
              <a:t>you</a:t>
            </a:r>
            <a:r>
              <a:rPr lang="es-ES" dirty="0"/>
              <a:t> </a:t>
            </a:r>
            <a:r>
              <a:rPr lang="es-ES" dirty="0" err="1"/>
              <a:t>have</a:t>
            </a:r>
            <a:r>
              <a:rPr lang="es-ES" dirty="0"/>
              <a:t> </a:t>
            </a:r>
            <a:r>
              <a:rPr lang="es-ES" dirty="0" err="1"/>
              <a:t>any</a:t>
            </a:r>
            <a:r>
              <a:rPr lang="es-ES" dirty="0"/>
              <a:t> </a:t>
            </a:r>
            <a:r>
              <a:rPr lang="es-ES" dirty="0" err="1"/>
              <a:t>doubt</a:t>
            </a:r>
            <a:r>
              <a:rPr lang="es-ES" dirty="0"/>
              <a:t> </a:t>
            </a:r>
            <a:r>
              <a:rPr lang="es-ES" dirty="0" err="1"/>
              <a:t>you</a:t>
            </a:r>
            <a:r>
              <a:rPr lang="es-ES" baseline="0" dirty="0"/>
              <a:t> can </a:t>
            </a:r>
            <a:r>
              <a:rPr lang="es-ES" baseline="0" dirty="0" err="1"/>
              <a:t>contact</a:t>
            </a:r>
            <a:r>
              <a:rPr lang="es-ES" baseline="0" dirty="0"/>
              <a:t> me at alvdomnun@alum.us.es.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Then</a:t>
            </a:r>
            <a:r>
              <a:rPr lang="es-ES" baseline="0" dirty="0"/>
              <a:t> </a:t>
            </a:r>
            <a:r>
              <a:rPr lang="es-ES" baseline="0" dirty="0" err="1"/>
              <a:t>what</a:t>
            </a:r>
            <a:r>
              <a:rPr lang="es-ES" baseline="0" dirty="0"/>
              <a:t> </a:t>
            </a:r>
            <a:r>
              <a:rPr lang="es-ES" baseline="0" dirty="0" err="1"/>
              <a:t>would</a:t>
            </a:r>
            <a:r>
              <a:rPr lang="es-ES" baseline="0" dirty="0"/>
              <a:t> </a:t>
            </a:r>
            <a:r>
              <a:rPr lang="es-ES" baseline="0" dirty="0" err="1"/>
              <a:t>happen</a:t>
            </a:r>
            <a:r>
              <a:rPr lang="es-ES" baseline="0" dirty="0"/>
              <a:t> </a:t>
            </a:r>
            <a:r>
              <a:rPr lang="es-ES" baseline="0" dirty="0" err="1"/>
              <a:t>if</a:t>
            </a:r>
            <a:r>
              <a:rPr lang="es-ES" baseline="0" dirty="0"/>
              <a:t> </a:t>
            </a:r>
            <a:r>
              <a:rPr lang="es-ES" baseline="0" dirty="0" err="1"/>
              <a:t>we</a:t>
            </a:r>
            <a:r>
              <a:rPr lang="es-ES" baseline="0" dirty="0"/>
              <a:t> </a:t>
            </a:r>
            <a:r>
              <a:rPr lang="es-ES" baseline="0" dirty="0" err="1"/>
              <a:t>combined</a:t>
            </a:r>
            <a:r>
              <a:rPr lang="es-ES" baseline="0" dirty="0"/>
              <a:t> </a:t>
            </a:r>
            <a:r>
              <a:rPr lang="es-ES" baseline="0" dirty="0" err="1"/>
              <a:t>those</a:t>
            </a:r>
            <a:r>
              <a:rPr lang="es-ES" baseline="0" dirty="0"/>
              <a:t> </a:t>
            </a:r>
            <a:r>
              <a:rPr lang="es-ES" baseline="0" dirty="0" err="1"/>
              <a:t>two</a:t>
            </a:r>
            <a:r>
              <a:rPr lang="es-ES" baseline="0" dirty="0"/>
              <a:t> </a:t>
            </a:r>
            <a:r>
              <a:rPr lang="es-ES" baseline="0" dirty="0" err="1"/>
              <a:t>concepts</a:t>
            </a:r>
            <a:r>
              <a:rPr lang="es-ES" baseline="0" dirty="0"/>
              <a:t>: </a:t>
            </a:r>
            <a:r>
              <a:rPr lang="es-ES" baseline="0" dirty="0" err="1"/>
              <a:t>Education</a:t>
            </a:r>
            <a:r>
              <a:rPr lang="es-ES" baseline="0" dirty="0"/>
              <a:t> and Software? </a:t>
            </a:r>
            <a:r>
              <a:rPr lang="es-ES" baseline="0" dirty="0" err="1"/>
              <a:t>The</a:t>
            </a:r>
            <a:r>
              <a:rPr lang="es-ES" baseline="0" dirty="0"/>
              <a:t> </a:t>
            </a:r>
            <a:r>
              <a:rPr lang="es-ES" baseline="0" dirty="0" err="1"/>
              <a:t>answer</a:t>
            </a:r>
            <a:r>
              <a:rPr lang="es-ES" baseline="0" dirty="0"/>
              <a:t> to </a:t>
            </a:r>
            <a:r>
              <a:rPr lang="es-ES" baseline="0" dirty="0" err="1"/>
              <a:t>this</a:t>
            </a:r>
            <a:r>
              <a:rPr lang="es-ES" baseline="0" dirty="0"/>
              <a:t> </a:t>
            </a:r>
            <a:r>
              <a:rPr lang="es-ES" baseline="0" dirty="0" err="1"/>
              <a:t>is</a:t>
            </a:r>
            <a:r>
              <a:rPr lang="es-ES" baseline="0" dirty="0"/>
              <a:t> </a:t>
            </a:r>
            <a:r>
              <a:rPr lang="es-ES" baseline="0" dirty="0" err="1"/>
              <a:t>ClimbCode</a:t>
            </a:r>
            <a:r>
              <a:rPr lang="es-ES" baseline="0" dirty="0"/>
              <a:t>, </a:t>
            </a:r>
            <a:r>
              <a:rPr lang="es-ES" baseline="0" dirty="0" err="1"/>
              <a:t>our</a:t>
            </a:r>
            <a:r>
              <a:rPr lang="es-ES" baseline="0" dirty="0"/>
              <a:t> web </a:t>
            </a:r>
            <a:r>
              <a:rPr lang="es-ES" baseline="0" dirty="0" err="1"/>
              <a:t>platform</a:t>
            </a:r>
            <a:r>
              <a:rPr lang="es-ES" baseline="0" dirty="0"/>
              <a:t>, </a:t>
            </a:r>
            <a:r>
              <a:rPr lang="es-ES" baseline="0" dirty="0" err="1"/>
              <a:t>which</a:t>
            </a:r>
            <a:r>
              <a:rPr lang="es-ES" baseline="0" dirty="0"/>
              <a:t> </a:t>
            </a:r>
            <a:r>
              <a:rPr lang="es-ES" baseline="0" dirty="0" err="1"/>
              <a:t>acts</a:t>
            </a:r>
            <a:r>
              <a:rPr lang="es-ES" baseline="0" dirty="0"/>
              <a:t> as a </a:t>
            </a:r>
            <a:r>
              <a:rPr lang="es-ES" baseline="0" dirty="0" err="1"/>
              <a:t>supporting</a:t>
            </a:r>
            <a:r>
              <a:rPr lang="es-ES" baseline="0" dirty="0"/>
              <a:t> </a:t>
            </a:r>
            <a:r>
              <a:rPr lang="es-ES" baseline="0" dirty="0" err="1"/>
              <a:t>tool</a:t>
            </a:r>
            <a:r>
              <a:rPr lang="es-ES" baseline="0" dirty="0"/>
              <a:t> </a:t>
            </a:r>
            <a:r>
              <a:rPr lang="es-ES" baseline="0" dirty="0" err="1"/>
              <a:t>for</a:t>
            </a:r>
            <a:r>
              <a:rPr lang="es-ES" baseline="0" dirty="0"/>
              <a:t> </a:t>
            </a:r>
            <a:r>
              <a:rPr lang="es-ES" baseline="0" dirty="0" err="1"/>
              <a:t>teaching</a:t>
            </a:r>
            <a:r>
              <a:rPr lang="es-ES" baseline="0" dirty="0"/>
              <a:t> </a:t>
            </a:r>
            <a:r>
              <a:rPr lang="es-ES" baseline="0" dirty="0" err="1"/>
              <a:t>with</a:t>
            </a:r>
            <a:r>
              <a:rPr lang="es-ES" baseline="0" dirty="0"/>
              <a:t> </a:t>
            </a:r>
            <a:r>
              <a:rPr lang="es-ES" baseline="0" dirty="0" err="1"/>
              <a:t>the</a:t>
            </a:r>
            <a:r>
              <a:rPr lang="es-ES" baseline="0" dirty="0"/>
              <a:t> </a:t>
            </a:r>
            <a:r>
              <a:rPr lang="es-ES" baseline="0" dirty="0" err="1"/>
              <a:t>help</a:t>
            </a:r>
            <a:r>
              <a:rPr lang="es-ES" baseline="0" dirty="0"/>
              <a:t> of </a:t>
            </a:r>
            <a:r>
              <a:rPr lang="es-ES" baseline="0" dirty="0" err="1"/>
              <a:t>programming</a:t>
            </a:r>
            <a:r>
              <a:rPr lang="es-ES" baseline="0" dirty="0"/>
              <a:t> and software.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How</a:t>
            </a:r>
            <a:r>
              <a:rPr lang="es-ES" baseline="0" dirty="0"/>
              <a:t> do </a:t>
            </a:r>
            <a:r>
              <a:rPr lang="es-ES" baseline="0" dirty="0" err="1"/>
              <a:t>we</a:t>
            </a:r>
            <a:r>
              <a:rPr lang="es-ES" baseline="0" dirty="0"/>
              <a:t> </a:t>
            </a:r>
            <a:r>
              <a:rPr lang="es-ES" baseline="0" dirty="0" err="1"/>
              <a:t>grant</a:t>
            </a:r>
            <a:r>
              <a:rPr lang="es-ES" baseline="0" dirty="0"/>
              <a:t> </a:t>
            </a:r>
            <a:r>
              <a:rPr lang="es-ES" baseline="0" dirty="0" err="1"/>
              <a:t>this</a:t>
            </a:r>
            <a:r>
              <a:rPr lang="es-ES" baseline="0" dirty="0"/>
              <a:t> </a:t>
            </a:r>
            <a:r>
              <a:rPr lang="es-ES" baseline="0" dirty="0" err="1"/>
              <a:t>support</a:t>
            </a:r>
            <a:r>
              <a:rPr lang="es-ES" baseline="0" dirty="0"/>
              <a:t>? Simple, </a:t>
            </a:r>
            <a:r>
              <a:rPr lang="es-ES" baseline="0" dirty="0" err="1"/>
              <a:t>by</a:t>
            </a:r>
            <a:r>
              <a:rPr lang="es-ES" baseline="0" dirty="0"/>
              <a:t> </a:t>
            </a:r>
            <a:r>
              <a:rPr lang="es-ES" baseline="0" dirty="0" err="1"/>
              <a:t>interactive</a:t>
            </a:r>
            <a:r>
              <a:rPr lang="es-ES" baseline="0" dirty="0"/>
              <a:t> </a:t>
            </a:r>
            <a:r>
              <a:rPr lang="es-ES" baseline="0" dirty="0" err="1"/>
              <a:t>exercises</a:t>
            </a:r>
            <a:r>
              <a:rPr lang="es-ES" baseline="0" dirty="0"/>
              <a:t>, a </a:t>
            </a:r>
            <a:r>
              <a:rPr lang="es-ES" baseline="0" dirty="0" err="1"/>
              <a:t>better</a:t>
            </a:r>
            <a:r>
              <a:rPr lang="es-ES" baseline="0" dirty="0"/>
              <a:t> </a:t>
            </a:r>
            <a:r>
              <a:rPr lang="es-ES" baseline="0" dirty="0" err="1"/>
              <a:t>version</a:t>
            </a:r>
            <a:r>
              <a:rPr lang="es-ES" baseline="0" dirty="0"/>
              <a:t> of </a:t>
            </a:r>
            <a:r>
              <a:rPr lang="es-ES" baseline="0" dirty="0" err="1"/>
              <a:t>the</a:t>
            </a:r>
            <a:r>
              <a:rPr lang="es-ES" baseline="0" dirty="0"/>
              <a:t> original </a:t>
            </a:r>
            <a:r>
              <a:rPr lang="es-ES" baseline="0" dirty="0" err="1"/>
              <a:t>paper</a:t>
            </a:r>
            <a:r>
              <a:rPr lang="es-ES" baseline="0" dirty="0"/>
              <a:t> </a:t>
            </a:r>
            <a:r>
              <a:rPr lang="es-ES" baseline="0" dirty="0" err="1"/>
              <a:t>exercises</a:t>
            </a:r>
            <a:r>
              <a:rPr lang="es-ES" baseline="0" dirty="0"/>
              <a:t> </a:t>
            </a:r>
            <a:r>
              <a:rPr lang="es-ES" baseline="0" dirty="0" err="1"/>
              <a:t>made</a:t>
            </a:r>
            <a:r>
              <a:rPr lang="es-ES" baseline="0" dirty="0"/>
              <a:t> </a:t>
            </a:r>
            <a:r>
              <a:rPr lang="es-ES" baseline="0" dirty="0" err="1"/>
              <a:t>by</a:t>
            </a:r>
            <a:r>
              <a:rPr lang="es-ES" baseline="0" dirty="0"/>
              <a:t> </a:t>
            </a:r>
            <a:r>
              <a:rPr lang="es-ES" baseline="0" dirty="0" err="1"/>
              <a:t>independent</a:t>
            </a:r>
            <a:r>
              <a:rPr lang="es-ES" baseline="0" dirty="0"/>
              <a:t> </a:t>
            </a:r>
            <a:r>
              <a:rPr lang="es-ES" baseline="0" dirty="0" err="1"/>
              <a:t>programmers</a:t>
            </a:r>
            <a:r>
              <a:rPr lang="es-ES" baseline="0" dirty="0"/>
              <a:t>. </a:t>
            </a:r>
            <a:r>
              <a:rPr lang="es-ES" baseline="0" dirty="0" err="1"/>
              <a:t>Those</a:t>
            </a:r>
            <a:r>
              <a:rPr lang="es-ES" baseline="0" dirty="0"/>
              <a:t> </a:t>
            </a:r>
            <a:r>
              <a:rPr lang="es-ES" baseline="0" dirty="0" err="1"/>
              <a:t>exercises</a:t>
            </a:r>
            <a:r>
              <a:rPr lang="es-ES" baseline="0" dirty="0"/>
              <a:t> are </a:t>
            </a:r>
            <a:r>
              <a:rPr lang="es-ES" baseline="0" dirty="0" err="1"/>
              <a:t>bought</a:t>
            </a:r>
            <a:r>
              <a:rPr lang="es-ES" baseline="0" dirty="0"/>
              <a:t> </a:t>
            </a:r>
            <a:r>
              <a:rPr lang="es-ES" baseline="0" dirty="0" err="1"/>
              <a:t>by</a:t>
            </a:r>
            <a:r>
              <a:rPr lang="es-ES" baseline="0" dirty="0"/>
              <a:t> </a:t>
            </a:r>
            <a:r>
              <a:rPr lang="es-ES" baseline="0" dirty="0" err="1"/>
              <a:t>schools</a:t>
            </a:r>
            <a:r>
              <a:rPr lang="es-ES" baseline="0" dirty="0"/>
              <a:t> in </a:t>
            </a:r>
            <a:r>
              <a:rPr lang="es-ES" baseline="0" dirty="0" err="1"/>
              <a:t>order</a:t>
            </a:r>
            <a:r>
              <a:rPr lang="es-ES" baseline="0" dirty="0"/>
              <a:t> to </a:t>
            </a:r>
            <a:r>
              <a:rPr lang="es-ES" baseline="0" dirty="0" err="1"/>
              <a:t>increase</a:t>
            </a:r>
            <a:r>
              <a:rPr lang="es-ES" baseline="0" dirty="0"/>
              <a:t> </a:t>
            </a:r>
            <a:r>
              <a:rPr lang="es-ES" baseline="0" dirty="0" err="1"/>
              <a:t>their</a:t>
            </a:r>
            <a:r>
              <a:rPr lang="es-ES" baseline="0" dirty="0"/>
              <a:t> </a:t>
            </a:r>
            <a:r>
              <a:rPr lang="es-ES" baseline="0" dirty="0" err="1"/>
              <a:t>content</a:t>
            </a:r>
            <a:r>
              <a:rPr lang="es-ES" baseline="0" dirty="0"/>
              <a:t> </a:t>
            </a:r>
            <a:r>
              <a:rPr lang="es-ES" baseline="0" dirty="0" err="1"/>
              <a:t>catalog</a:t>
            </a:r>
            <a:r>
              <a:rPr lang="es-ES" baseline="0" dirty="0"/>
              <a:t> </a:t>
            </a:r>
            <a:r>
              <a:rPr lang="es-ES" baseline="0" dirty="0" err="1"/>
              <a:t>they</a:t>
            </a:r>
            <a:r>
              <a:rPr lang="es-ES" baseline="0" dirty="0"/>
              <a:t> </a:t>
            </a:r>
            <a:r>
              <a:rPr lang="es-ES" baseline="0" dirty="0" err="1"/>
              <a:t>have</a:t>
            </a:r>
            <a:r>
              <a:rPr lang="es-ES" baseline="0" dirty="0"/>
              <a:t> </a:t>
            </a:r>
            <a:r>
              <a:rPr lang="es-ES" baseline="0" dirty="0" err="1"/>
              <a:t>for</a:t>
            </a:r>
            <a:r>
              <a:rPr lang="es-ES" baseline="0" dirty="0"/>
              <a:t> </a:t>
            </a:r>
            <a:r>
              <a:rPr lang="es-ES" baseline="0" dirty="0" err="1"/>
              <a:t>supporting</a:t>
            </a:r>
            <a:r>
              <a:rPr lang="es-ES" baseline="0" dirty="0"/>
              <a:t> </a:t>
            </a:r>
            <a:r>
              <a:rPr lang="es-ES" baseline="0" dirty="0" err="1"/>
              <a:t>their</a:t>
            </a:r>
            <a:r>
              <a:rPr lang="es-ES" baseline="0" dirty="0"/>
              <a:t> </a:t>
            </a:r>
            <a:r>
              <a:rPr lang="es-ES" baseline="0" dirty="0" err="1"/>
              <a:t>subjects</a:t>
            </a:r>
            <a:r>
              <a:rPr lang="es-ES" baseline="0" dirty="0"/>
              <a: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But</a:t>
            </a:r>
            <a:r>
              <a:rPr lang="es-ES" baseline="0" dirty="0"/>
              <a:t> </a:t>
            </a:r>
            <a:r>
              <a:rPr lang="es-ES" baseline="0" dirty="0" err="1"/>
              <a:t>then</a:t>
            </a:r>
            <a:r>
              <a:rPr lang="es-ES" baseline="0" dirty="0"/>
              <a:t>, </a:t>
            </a:r>
            <a:r>
              <a:rPr lang="es-ES" baseline="0" dirty="0" err="1"/>
              <a:t>is</a:t>
            </a:r>
            <a:r>
              <a:rPr lang="es-ES" baseline="0" dirty="0"/>
              <a:t> </a:t>
            </a:r>
            <a:r>
              <a:rPr lang="es-ES" baseline="0" dirty="0" err="1"/>
              <a:t>it</a:t>
            </a:r>
            <a:r>
              <a:rPr lang="es-ES" baseline="0" dirty="0"/>
              <a:t> </a:t>
            </a:r>
            <a:r>
              <a:rPr lang="es-ES" baseline="0" dirty="0" err="1"/>
              <a:t>imperative</a:t>
            </a:r>
            <a:r>
              <a:rPr lang="es-ES" baseline="0" dirty="0"/>
              <a:t> to </a:t>
            </a:r>
            <a:r>
              <a:rPr lang="es-ES" baseline="0" dirty="0" err="1"/>
              <a:t>know</a:t>
            </a:r>
            <a:r>
              <a:rPr lang="es-ES" baseline="0" dirty="0"/>
              <a:t> </a:t>
            </a:r>
            <a:r>
              <a:rPr lang="es-ES" baseline="0" dirty="0" err="1"/>
              <a:t>programming</a:t>
            </a:r>
            <a:r>
              <a:rPr lang="es-ES" baseline="0" dirty="0"/>
              <a:t> to use </a:t>
            </a:r>
            <a:r>
              <a:rPr lang="es-ES" baseline="0" dirty="0" err="1"/>
              <a:t>our</a:t>
            </a:r>
            <a:r>
              <a:rPr lang="es-ES" baseline="0" dirty="0"/>
              <a:t> </a:t>
            </a:r>
            <a:r>
              <a:rPr lang="es-ES" baseline="0" dirty="0" err="1"/>
              <a:t>platform</a:t>
            </a:r>
            <a:r>
              <a:rPr lang="es-ES" baseline="0" dirty="0"/>
              <a:t> as a </a:t>
            </a:r>
            <a:r>
              <a:rPr lang="es-ES" baseline="0" dirty="0" err="1"/>
              <a:t>school</a:t>
            </a:r>
            <a:r>
              <a:rPr lang="es-ES" baseline="0" dirty="0"/>
              <a:t>? Of </a:t>
            </a:r>
            <a:r>
              <a:rPr lang="es-ES" baseline="0" dirty="0" err="1"/>
              <a:t>course</a:t>
            </a:r>
            <a:r>
              <a:rPr lang="es-ES" baseline="0" dirty="0"/>
              <a:t> </a:t>
            </a:r>
            <a:r>
              <a:rPr lang="es-ES" baseline="0" dirty="0" err="1"/>
              <a:t>not</a:t>
            </a:r>
            <a:r>
              <a:rPr lang="es-ES" baseline="0" dirty="0"/>
              <a:t>! </a:t>
            </a:r>
            <a:r>
              <a:rPr lang="es-ES" baseline="0" dirty="0" err="1"/>
              <a:t>Our</a:t>
            </a:r>
            <a:r>
              <a:rPr lang="es-ES" baseline="0" dirty="0"/>
              <a:t> </a:t>
            </a:r>
            <a:r>
              <a:rPr lang="es-ES" baseline="0" dirty="0" err="1"/>
              <a:t>interactive</a:t>
            </a:r>
            <a:r>
              <a:rPr lang="es-ES" baseline="0" dirty="0"/>
              <a:t> </a:t>
            </a:r>
            <a:r>
              <a:rPr lang="es-ES" baseline="0" dirty="0" err="1"/>
              <a:t>exercises</a:t>
            </a:r>
            <a:r>
              <a:rPr lang="es-ES" baseline="0" dirty="0"/>
              <a:t> are </a:t>
            </a:r>
            <a:r>
              <a:rPr lang="es-ES" baseline="0" dirty="0" err="1"/>
              <a:t>ready</a:t>
            </a:r>
            <a:r>
              <a:rPr lang="es-ES" baseline="0" dirty="0"/>
              <a:t> to use </a:t>
            </a:r>
            <a:r>
              <a:rPr lang="es-ES" baseline="0" dirty="0" err="1"/>
              <a:t>for</a:t>
            </a:r>
            <a:r>
              <a:rPr lang="es-ES" baseline="0" dirty="0"/>
              <a:t> </a:t>
            </a:r>
            <a:r>
              <a:rPr lang="es-ES" baseline="0" dirty="0" err="1"/>
              <a:t>teachers</a:t>
            </a:r>
            <a:r>
              <a:rPr lang="es-ES" baseline="0" dirty="0"/>
              <a:t> and </a:t>
            </a:r>
            <a:r>
              <a:rPr lang="es-ES" baseline="0" dirty="0" err="1"/>
              <a:t>students</a:t>
            </a:r>
            <a:r>
              <a:rPr lang="es-ES" baseline="0" dirty="0"/>
              <a:t> </a:t>
            </a:r>
            <a:r>
              <a:rPr lang="es-ES" baseline="0" dirty="0" err="1"/>
              <a:t>without</a:t>
            </a:r>
            <a:r>
              <a:rPr lang="es-ES" baseline="0" dirty="0"/>
              <a:t> </a:t>
            </a:r>
            <a:r>
              <a:rPr lang="es-ES" baseline="0" dirty="0" err="1"/>
              <a:t>any</a:t>
            </a:r>
            <a:r>
              <a:rPr lang="es-ES" baseline="0" dirty="0"/>
              <a:t> </a:t>
            </a:r>
            <a:r>
              <a:rPr lang="es-ES" baseline="0" dirty="0" err="1"/>
              <a:t>programming</a:t>
            </a:r>
            <a:r>
              <a:rPr lang="es-ES" baseline="0" dirty="0"/>
              <a:t> </a:t>
            </a:r>
            <a:r>
              <a:rPr lang="es-ES" baseline="0" dirty="0" err="1"/>
              <a:t>knowledge</a:t>
            </a:r>
            <a:r>
              <a:rPr lang="es-ES" baseline="0" dirty="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dirty="0"/>
              <a:t> </a:t>
            </a:r>
            <a:r>
              <a:rPr lang="es-ES" dirty="0" err="1"/>
              <a:t>we’ll</a:t>
            </a:r>
            <a:r>
              <a:rPr lang="es-ES" dirty="0"/>
              <a:t> </a:t>
            </a:r>
            <a:r>
              <a:rPr lang="es-ES" dirty="0" err="1"/>
              <a:t>see</a:t>
            </a:r>
            <a:r>
              <a:rPr lang="es-ES" dirty="0"/>
              <a:t> </a:t>
            </a:r>
            <a:r>
              <a:rPr lang="es-ES" dirty="0" err="1"/>
              <a:t>the</a:t>
            </a:r>
            <a:r>
              <a:rPr lang="es-ES" dirty="0"/>
              <a:t> </a:t>
            </a:r>
            <a:r>
              <a:rPr lang="es-ES" dirty="0" err="1"/>
              <a:t>technologies</a:t>
            </a:r>
            <a:r>
              <a:rPr lang="es-ES" baseline="0" dirty="0"/>
              <a:t> </a:t>
            </a:r>
            <a:r>
              <a:rPr lang="es-ES" baseline="0" dirty="0" err="1"/>
              <a:t>we’re</a:t>
            </a:r>
            <a:r>
              <a:rPr lang="es-ES" baseline="0" dirty="0"/>
              <a:t> </a:t>
            </a:r>
            <a:r>
              <a:rPr lang="es-ES" baseline="0" dirty="0" err="1"/>
              <a:t>using</a:t>
            </a:r>
            <a:r>
              <a:rPr lang="es-ES" baseline="0" dirty="0"/>
              <a:t> to </a:t>
            </a:r>
            <a:r>
              <a:rPr lang="es-ES" baseline="0" dirty="0" err="1"/>
              <a:t>develop</a:t>
            </a:r>
            <a:r>
              <a:rPr lang="es-ES" baseline="0" dirty="0"/>
              <a:t> </a:t>
            </a:r>
            <a:r>
              <a:rPr lang="es-ES" baseline="0" dirty="0" err="1"/>
              <a:t>ClimbCode</a:t>
            </a:r>
            <a:r>
              <a:rPr lang="es-ES" baseline="0" dirty="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548067"/>
            <a:ext cx="6153000" cy="15464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2" name="Shape 162"/>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3" name="Shape 163"/>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4" name="Shape 164"/>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5" name="Shape 165"/>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6" name="Shape 166"/>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7" name="Shape 167"/>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8" name="Shape 168"/>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9" name="Shape 169"/>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0" name="Shape 170"/>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1" name="Shape 171"/>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2" name="Shape 172"/>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3" name="Shape 173"/>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4" name="Shape 174"/>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5" name="Shape 175"/>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6" name="Shape 176"/>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7" name="Shape 177"/>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8" name="Shape 178"/>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9" name="Shape 179"/>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0" name="Shape 180"/>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1" name="Shape 181"/>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2" name="Shape 182"/>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3" name="Shape 183"/>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4" name="Shape 184"/>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5" name="Shape 185"/>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6" name="Shape 186"/>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7" name="Shape 187"/>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8" name="Shape 188"/>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9" name="Shape 189"/>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0" name="Shape 190"/>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5" y="2215683"/>
            <a:ext cx="53016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3" name="Shape 193"/>
          <p:cNvSpPr txBox="1">
            <a:spLocks noGrp="1"/>
          </p:cNvSpPr>
          <p:nvPr>
            <p:ph type="subTitle" idx="1"/>
          </p:nvPr>
        </p:nvSpPr>
        <p:spPr>
          <a:xfrm>
            <a:off x="3210885" y="3818903"/>
            <a:ext cx="53016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4" name="Shape 194"/>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5" name="Shape 195"/>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6" name="Shape 196"/>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7" name="Shape 197"/>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8" name="Shape 198"/>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9" name="Shape 199"/>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0" name="Shape 200"/>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1" name="Shape 201"/>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2" name="Shape 202"/>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3" name="Shape 203"/>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4" name="Shape 204"/>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5" name="Shape 205"/>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6" name="Shape 20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7" name="Shape 207"/>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8" name="Shape 208"/>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9" name="Shape 20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0" name="Shape 210"/>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1" name="Shape 211"/>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2" name="Shape 212"/>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3" name="Shape 213"/>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4" name="Shape 214"/>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5" name="Shape 215"/>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6" name="Shape 216"/>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7" name="Shape 217"/>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8" name="Shape 218"/>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9" name="Shape 219"/>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0" name="Shape 220"/>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1" name="Shape 221"/>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2" name="Shape 222"/>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3" name="Shape 223"/>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4" name="Shape 224"/>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5" name="Shape 225"/>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6" name="Shape 226"/>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7" name="Shape 227"/>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8" name="Shape 228"/>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9" name="Shape 229"/>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0" name="Shape 230"/>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1" name="Shape 231"/>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2" name="Shape 232"/>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3" name="Shape 233"/>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4" name="Shape 234"/>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5" name="Shape 235"/>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6" name="Shape 236"/>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7" name="Shape 237"/>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8" name="Shape 238"/>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9" name="Shape 239"/>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0" name="Shape 240"/>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1" name="Shape 241"/>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2" name="Shape 242"/>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3" name="Shape 243"/>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4" name="Shape 244"/>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0" name="Shape 290"/>
          <p:cNvSpPr txBox="1">
            <a:spLocks noGrp="1"/>
          </p:cNvSpPr>
          <p:nvPr>
            <p:ph type="body" idx="1"/>
          </p:nvPr>
        </p:nvSpPr>
        <p:spPr>
          <a:xfrm>
            <a:off x="747925" y="1737116"/>
            <a:ext cx="6140400" cy="48144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1" name="Shape 291"/>
          <p:cNvGrpSpPr/>
          <p:nvPr/>
        </p:nvGrpSpPr>
        <p:grpSpPr>
          <a:xfrm>
            <a:off x="7442903" y="-121539"/>
            <a:ext cx="1796289"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grpSp>
      <p:cxnSp>
        <p:nvCxnSpPr>
          <p:cNvPr id="321" name="Shape 321"/>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9"/>
        <p:cNvGrpSpPr/>
        <p:nvPr/>
      </p:nvGrpSpPr>
      <p:grpSpPr>
        <a:xfrm>
          <a:off x="0" y="0"/>
          <a:ext cx="0" cy="0"/>
          <a:chOff x="0" y="0"/>
          <a:chExt cx="0" cy="0"/>
        </a:xfrm>
      </p:grpSpPr>
      <p:sp>
        <p:nvSpPr>
          <p:cNvPr id="470" name="Shape 470"/>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1" name="Shape 47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2" name="Shape 47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3" name="Shape 47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4" name="Shape 47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5" name="Shape 475"/>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6" name="Shape 47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7" name="Shape 47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8" name="Shape 478"/>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9" name="Shape 47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0" name="Shape 48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1" name="Shape 481"/>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2" name="Shape 48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3" name="Shape 483"/>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4" name="Shape 48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5" name="Shape 485"/>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6" name="Shape 48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7" name="Shape 48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8" name="Shape 48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9" name="Shape 48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0" name="Shape 49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1" name="Shape 49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2" name="Shape 492"/>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3" name="Shape 493"/>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4" name="Shape 494"/>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5" name="Shape 49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6" name="Shape 49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7" name="Shape 49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8" name="Shape 498"/>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9" name="Shape 49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0" name="Shape 50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1" name="Shape 50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2" name="Shape 502"/>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3" name="Shape 503"/>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4" name="Shape 50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5" name="Shape 505"/>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6" name="Shape 50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7" name="Shape 50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8" name="Shape 50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9" name="Shape 509"/>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10" name="Shape 51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882400"/>
            <a:ext cx="4825500" cy="10932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7" name="Shape 247"/>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8" name="Shape 248"/>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9" name="Shape 249"/>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0" name="Shape 250"/>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1" name="Shape 251"/>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2" name="Shape 252"/>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3" name="Shape 253"/>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4" name="Shape 254"/>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5" name="Shape 255"/>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6" name="Shape 256"/>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7" name="Shape 257"/>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8" name="Shape 258"/>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9" name="Shape 259"/>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0" name="Shape 260"/>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1" name="Shape 261"/>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2" name="Shape 262"/>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3" name="Shape 263"/>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4" name="Shape 264"/>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5" name="Shape 265"/>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6" name="Shape 266"/>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7" name="Shape 267"/>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8" name="Shape 268"/>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9" name="Shape 269"/>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0" name="Shape 270"/>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1" name="Shape 271"/>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2" name="Shape 272"/>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3" name="Shape 273"/>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4" name="Shape 274"/>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5" name="Shape 275"/>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6" name="Shape 276"/>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7" name="Shape 277"/>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8" name="Shape 278"/>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9" name="Shape 279"/>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0" name="Shape 280"/>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1" name="Shape 281"/>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2" name="Shape 282"/>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3" name="Shape 283"/>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4" name="Shape 284"/>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5" name="Shape 285"/>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6" name="Shape 286"/>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7" name="Shape 287"/>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3357048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395" name="Shape 395"/>
          <p:cNvGrpSpPr/>
          <p:nvPr/>
        </p:nvGrpSpPr>
        <p:grpSpPr>
          <a:xfrm>
            <a:off x="7442903" y="-121539"/>
            <a:ext cx="1796289" cy="7107432"/>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25" name="Shape 425"/>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extLst>
      <p:ext uri="{BB962C8B-B14F-4D97-AF65-F5344CB8AC3E}">
        <p14:creationId xmlns:p14="http://schemas.microsoft.com/office/powerpoint/2010/main" val="40741349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8.jpeg"/></Relationships>
</file>

<file path=ppt/slides/_rels/slide1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0.png"/><Relationship Id="rId7"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4.png"/><Relationship Id="rId4" Type="http://schemas.openxmlformats.org/officeDocument/2006/relationships/image" Target="../media/image26.jpeg"/></Relationships>
</file>

<file path=ppt/slides/_rels/slide2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9.gif"/><Relationship Id="rId5" Type="http://schemas.openxmlformats.org/officeDocument/2006/relationships/image" Target="../media/image25.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13.jpe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32.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34.jpe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jpe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34.jpe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7.png"/><Relationship Id="rId4" Type="http://schemas.openxmlformats.org/officeDocument/2006/relationships/image" Target="../media/image35.jpe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jpe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33.jpeg"/><Relationship Id="rId5" Type="http://schemas.openxmlformats.org/officeDocument/2006/relationships/image" Target="../media/image7.png"/><Relationship Id="rId4" Type="http://schemas.openxmlformats.org/officeDocument/2006/relationships/image" Target="../media/image37.jpe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9.jpe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jpe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33.jpe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23.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22.jpe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33.jpe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1.png"/><Relationship Id="rId4" Type="http://schemas.openxmlformats.org/officeDocument/2006/relationships/image" Target="../media/image45.jpe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48.jpe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691680" y="740701"/>
            <a:ext cx="5688632" cy="2794539"/>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7000" dirty="0"/>
              <a:t>ClimbCode</a:t>
            </a:r>
            <a:endParaRPr sz="7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Development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10</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72"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1905115"/>
            <a:ext cx="4680520" cy="24308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4" name="Picture 10" descr="pyth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4335934"/>
            <a:ext cx="4680520" cy="19811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Resultado de imagen de postgre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7952" y="2276872"/>
            <a:ext cx="1858216" cy="19164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572" y="393305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74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Deployment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11</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 y="2420888"/>
            <a:ext cx="3600400" cy="29590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2065718"/>
            <a:ext cx="2328096" cy="363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755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12</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6"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222" y="1634126"/>
            <a:ext cx="3983569" cy="27586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975" y="3074213"/>
            <a:ext cx="2530369" cy="25303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2" descr="Resultado de imagen de Ace plugin javascript logo"/>
          <p:cNvSpPr>
            <a:spLocks noChangeAspect="1" noChangeArrowheads="1"/>
          </p:cNvSpPr>
          <p:nvPr/>
        </p:nvSpPr>
        <p:spPr bwMode="auto">
          <a:xfrm>
            <a:off x="155575" y="-974725"/>
            <a:ext cx="3048000" cy="2038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1" name="Picture 3" descr="C:\Users\ALVARO\Desktop\papa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4634" y="3726286"/>
            <a:ext cx="3738744" cy="2500285"/>
          </a:xfrm>
          <a:prstGeom prst="rect">
            <a:avLst/>
          </a:prstGeom>
          <a:noFill/>
          <a:extLst>
            <a:ext uri="{909E8E84-426E-40DD-AFC4-6F175D3DCCD1}">
              <a14:hiddenFill xmlns:a14="http://schemas.microsoft.com/office/drawing/2010/main">
                <a:solidFill>
                  <a:srgbClr val="FFFFFF"/>
                </a:solidFill>
              </a14:hiddenFill>
            </a:ext>
          </a:extLst>
        </p:spPr>
      </p:pic>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Interactive</a:t>
            </a:r>
            <a:r>
              <a:rPr lang="es-ES" sz="4000" dirty="0"/>
              <a:t> </a:t>
            </a:r>
            <a:r>
              <a:rPr lang="es-ES" sz="4000" dirty="0" err="1"/>
              <a:t>Exercises</a:t>
            </a:r>
            <a:r>
              <a:rPr lang="es-ES" sz="4000" dirty="0"/>
              <a:t>:</a:t>
            </a:r>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4142188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Knowledge</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13</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292" name="Picture 4" descr="Curso gratis de GIT y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312530"/>
            <a:ext cx="6591912" cy="41199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584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468515708"/>
              </p:ext>
            </p:extLst>
          </p:nvPr>
        </p:nvGraphicFramePr>
        <p:xfrm>
          <a:off x="179512" y="116630"/>
          <a:ext cx="8856984" cy="6264697"/>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944216">
                  <a:extLst>
                    <a:ext uri="{9D8B030D-6E8A-4147-A177-3AD203B41FA5}">
                      <a16:colId xmlns="" xmlns:a16="http://schemas.microsoft.com/office/drawing/2014/main" val="20001"/>
                    </a:ext>
                  </a:extLst>
                </a:gridCol>
                <a:gridCol w="2088232">
                  <a:extLst>
                    <a:ext uri="{9D8B030D-6E8A-4147-A177-3AD203B41FA5}">
                      <a16:colId xmlns="" xmlns:a16="http://schemas.microsoft.com/office/drawing/2014/main" val="20002"/>
                    </a:ext>
                  </a:extLst>
                </a:gridCol>
                <a:gridCol w="2232248">
                  <a:extLst>
                    <a:ext uri="{9D8B030D-6E8A-4147-A177-3AD203B41FA5}">
                      <a16:colId xmlns="" xmlns:a16="http://schemas.microsoft.com/office/drawing/2014/main" val="20003"/>
                    </a:ext>
                  </a:extLst>
                </a:gridCol>
              </a:tblGrid>
              <a:tr h="2272917">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995890">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995890">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14</a:t>
            </a:r>
            <a:endParaRPr lang="es-ES" sz="4000" dirty="0"/>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39"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3362" y="0"/>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0"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8"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260648"/>
            <a:ext cx="1368152" cy="1411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9" y="67700"/>
            <a:ext cx="1729955" cy="898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2"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7683" y="4659962"/>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6882" y="4652765"/>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5863" y="465276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0134" y="2619693"/>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7682" y="261969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4576" y="2636912"/>
            <a:ext cx="1458663" cy="145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692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810681472"/>
              </p:ext>
            </p:extLst>
          </p:nvPr>
        </p:nvGraphicFramePr>
        <p:xfrm>
          <a:off x="179512" y="116629"/>
          <a:ext cx="8856984" cy="6192690"/>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944216">
                  <a:extLst>
                    <a:ext uri="{9D8B030D-6E8A-4147-A177-3AD203B41FA5}">
                      <a16:colId xmlns="" xmlns:a16="http://schemas.microsoft.com/office/drawing/2014/main" val="20001"/>
                    </a:ext>
                  </a:extLst>
                </a:gridCol>
                <a:gridCol w="2088232">
                  <a:extLst>
                    <a:ext uri="{9D8B030D-6E8A-4147-A177-3AD203B41FA5}">
                      <a16:colId xmlns="" xmlns:a16="http://schemas.microsoft.com/office/drawing/2014/main" val="20002"/>
                    </a:ext>
                  </a:extLst>
                </a:gridCol>
                <a:gridCol w="2232248">
                  <a:extLst>
                    <a:ext uri="{9D8B030D-6E8A-4147-A177-3AD203B41FA5}">
                      <a16:colId xmlns="" xmlns:a16="http://schemas.microsoft.com/office/drawing/2014/main" val="20003"/>
                    </a:ext>
                  </a:extLst>
                </a:gridCol>
              </a:tblGrid>
              <a:tr h="2246792">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972949">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972949">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15</a:t>
            </a:r>
            <a:endParaRPr lang="es-ES" sz="4000" dirty="0"/>
          </a:p>
        </p:txBody>
      </p:sp>
      <p:pic>
        <p:nvPicPr>
          <p:cNvPr id="18"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785" y="154929"/>
            <a:ext cx="753791" cy="753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3" descr="C:\Users\ALVARO\Desktop\papai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625" y="980728"/>
            <a:ext cx="1130110" cy="755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4048" y="316766"/>
            <a:ext cx="1671905" cy="1157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4" descr="Curso gratis de GIT y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2280" y="316766"/>
            <a:ext cx="1873361" cy="1170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9"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6651" y="256490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6649" y="4414442"/>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C:\Users\ALVARO\Desktop\índic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9066" y="4615150"/>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2956" y="2588365"/>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10668" y="2564903"/>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6751" y="4486900"/>
            <a:ext cx="1458663" cy="145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613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478662685"/>
              </p:ext>
            </p:extLst>
          </p:nvPr>
        </p:nvGraphicFramePr>
        <p:xfrm>
          <a:off x="179512" y="116630"/>
          <a:ext cx="8856983" cy="6264697"/>
        </p:xfrm>
        <a:graphic>
          <a:graphicData uri="http://schemas.openxmlformats.org/drawingml/2006/table">
            <a:tbl>
              <a:tblPr>
                <a:noFill/>
                <a:tableStyleId>{5B60FB8B-1F91-41A3-A708-3DEB35DC4975}</a:tableStyleId>
              </a:tblPr>
              <a:tblGrid>
                <a:gridCol w="3465776">
                  <a:extLst>
                    <a:ext uri="{9D8B030D-6E8A-4147-A177-3AD203B41FA5}">
                      <a16:colId xmlns="" xmlns:a16="http://schemas.microsoft.com/office/drawing/2014/main" val="20000"/>
                    </a:ext>
                  </a:extLst>
                </a:gridCol>
                <a:gridCol w="2599332">
                  <a:extLst>
                    <a:ext uri="{9D8B030D-6E8A-4147-A177-3AD203B41FA5}">
                      <a16:colId xmlns="" xmlns:a16="http://schemas.microsoft.com/office/drawing/2014/main" val="20001"/>
                    </a:ext>
                  </a:extLst>
                </a:gridCol>
                <a:gridCol w="2791875">
                  <a:extLst>
                    <a:ext uri="{9D8B030D-6E8A-4147-A177-3AD203B41FA5}">
                      <a16:colId xmlns="" xmlns:a16="http://schemas.microsoft.com/office/drawing/2014/main" val="20002"/>
                    </a:ext>
                  </a:extLst>
                </a:gridCol>
              </a:tblGrid>
              <a:tr h="2272917">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995890">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995890">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16</a:t>
            </a:r>
            <a:endParaRPr lang="es-ES" sz="4000" dirty="0"/>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210260"/>
            <a:ext cx="1687550" cy="13869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4288" y="187071"/>
            <a:ext cx="967405" cy="15115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ALVARO\Desktop\Ski_trail_rating_symbol_red_circ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3406" y="2715077"/>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ALVARO\Desktop\600px-Ski_trail_rating_symbol-green_circle.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4395" y="4692025"/>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C:\Users\ALVARO\Desktop\índic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7056" y="4804252"/>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C:\Users\ALVARO\Desktop\índic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72793" y="2804526"/>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570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Things Done</a:t>
            </a:r>
            <a:endParaRPr sz="6000" dirty="0"/>
          </a:p>
        </p:txBody>
      </p:sp>
    </p:spTree>
    <p:extLst>
      <p:ext uri="{BB962C8B-B14F-4D97-AF65-F5344CB8AC3E}">
        <p14:creationId xmlns:p14="http://schemas.microsoft.com/office/powerpoint/2010/main" val="2675841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Things Done</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a:t>Sprint 1:</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18</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Resultado de imagen de CR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276872"/>
            <a:ext cx="6402401"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Tree>
    <p:extLst>
      <p:ext uri="{BB962C8B-B14F-4D97-AF65-F5344CB8AC3E}">
        <p14:creationId xmlns:p14="http://schemas.microsoft.com/office/powerpoint/2010/main" val="1091532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a:t>Sprint </a:t>
            </a:r>
            <a:r>
              <a:rPr lang="es-ES" sz="3600" dirty="0" smtClean="0"/>
              <a:t>2:</a:t>
            </a:r>
            <a:endParaRPr lang="es-ES" sz="36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19</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ALVARO\Downloads\Plan de Pilotaje Fase 1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76872"/>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Meeting </a:t>
            </a:r>
            <a:r>
              <a:rPr lang="en" sz="4000" dirty="0"/>
              <a:t>with programmers</a:t>
            </a:r>
          </a:p>
        </p:txBody>
      </p:sp>
    </p:spTree>
    <p:extLst>
      <p:ext uri="{BB962C8B-B14F-4D97-AF65-F5344CB8AC3E}">
        <p14:creationId xmlns:p14="http://schemas.microsoft.com/office/powerpoint/2010/main" val="3000715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205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Our Path Today</a:t>
            </a:r>
            <a:endParaRPr sz="4800" dirty="0"/>
          </a:p>
        </p:txBody>
      </p:sp>
      <p:sp>
        <p:nvSpPr>
          <p:cNvPr id="548" name="Shape 548"/>
          <p:cNvSpPr txBox="1">
            <a:spLocks noGrp="1"/>
          </p:cNvSpPr>
          <p:nvPr>
            <p:ph type="body" idx="1"/>
          </p:nvPr>
        </p:nvSpPr>
        <p:spPr>
          <a:xfrm>
            <a:off x="809628" y="1340768"/>
            <a:ext cx="6140400" cy="5280587"/>
          </a:xfrm>
          <a:prstGeom prst="rect">
            <a:avLst/>
          </a:prstGeom>
        </p:spPr>
        <p:txBody>
          <a:bodyPr spcFirstLastPara="1" wrap="square" lIns="91425" tIns="91425" rIns="91425" bIns="91425" anchor="t" anchorCtr="0">
            <a:noAutofit/>
          </a:bodyPr>
          <a:lstStyle/>
          <a:p>
            <a:r>
              <a:rPr lang="es-ES" sz="3600" dirty="0"/>
              <a:t>Idea</a:t>
            </a:r>
          </a:p>
          <a:p>
            <a:pPr marL="457200" lvl="0" indent="-387350" rtl="0">
              <a:spcBef>
                <a:spcPts val="0"/>
              </a:spcBef>
              <a:spcAft>
                <a:spcPts val="0"/>
              </a:spcAft>
              <a:buSzPts val="2500"/>
              <a:buChar char="✘"/>
            </a:pPr>
            <a:r>
              <a:rPr lang="es-ES" sz="3600" dirty="0" smtClean="0"/>
              <a:t>Technologies</a:t>
            </a:r>
            <a:endParaRPr lang="es-ES" sz="3600" dirty="0"/>
          </a:p>
          <a:p>
            <a:pPr>
              <a:spcBef>
                <a:spcPts val="0"/>
              </a:spcBef>
            </a:pPr>
            <a:r>
              <a:rPr lang="es-ES" sz="3600" dirty="0" err="1" smtClean="0"/>
              <a:t>Things</a:t>
            </a:r>
            <a:r>
              <a:rPr lang="es-ES" sz="3600" dirty="0" smtClean="0"/>
              <a:t> Done</a:t>
            </a:r>
          </a:p>
          <a:p>
            <a:pPr>
              <a:spcBef>
                <a:spcPts val="0"/>
              </a:spcBef>
            </a:pPr>
            <a:r>
              <a:rPr lang="es-ES" sz="3600" dirty="0" err="1" smtClean="0"/>
              <a:t>Things</a:t>
            </a:r>
            <a:r>
              <a:rPr lang="es-ES" sz="3600" dirty="0" smtClean="0"/>
              <a:t> in </a:t>
            </a:r>
            <a:r>
              <a:rPr lang="es-ES" sz="3600" dirty="0" err="1" smtClean="0"/>
              <a:t>Progress</a:t>
            </a:r>
            <a:endParaRPr lang="es-ES" sz="3600" dirty="0" smtClean="0"/>
          </a:p>
          <a:p>
            <a:pPr>
              <a:spcBef>
                <a:spcPts val="0"/>
              </a:spcBef>
            </a:pPr>
            <a:r>
              <a:rPr lang="es-ES" sz="3600" dirty="0" err="1" smtClean="0"/>
              <a:t>Things</a:t>
            </a:r>
            <a:r>
              <a:rPr lang="es-ES" sz="3600" dirty="0" smtClean="0"/>
              <a:t> to </a:t>
            </a:r>
            <a:r>
              <a:rPr lang="es-ES" sz="3600" dirty="0"/>
              <a:t>d</a:t>
            </a:r>
            <a:r>
              <a:rPr lang="es-ES" sz="3600" dirty="0" smtClean="0"/>
              <a:t>o</a:t>
            </a:r>
            <a:endParaRPr lang="es-ES" sz="3600" dirty="0"/>
          </a:p>
          <a:p>
            <a:pPr marL="457200" lvl="0" indent="-387350" rtl="0">
              <a:spcBef>
                <a:spcPts val="0"/>
              </a:spcBef>
              <a:spcAft>
                <a:spcPts val="0"/>
              </a:spcAft>
              <a:buSzPts val="2500"/>
              <a:buChar char="✘"/>
            </a:pPr>
            <a:endParaRPr lang="es-ES" sz="3600" dirty="0"/>
          </a:p>
        </p:txBody>
      </p:sp>
      <p:sp>
        <p:nvSpPr>
          <p:cNvPr id="7" name="Shape 547"/>
          <p:cNvSpPr txBox="1">
            <a:spLocks/>
          </p:cNvSpPr>
          <p:nvPr/>
        </p:nvSpPr>
        <p:spPr>
          <a:xfrm>
            <a:off x="305572" y="6095732"/>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a:t>
            </a:r>
          </a:p>
        </p:txBody>
      </p:sp>
      <p:sp>
        <p:nvSpPr>
          <p:cNvPr id="5" name="Shape 729"/>
          <p:cNvSpPr/>
          <p:nvPr/>
        </p:nvSpPr>
        <p:spPr>
          <a:xfrm>
            <a:off x="5220072" y="2272618"/>
            <a:ext cx="3384376" cy="2956582"/>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1920701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dirty="0" smtClean="0"/>
              <a:t>Sprint 2:</a:t>
            </a:r>
            <a:endParaRPr lang="es-ES" sz="4000" dirty="0"/>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20</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787067" y="2567385"/>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548"/>
          <p:cNvSpPr txBox="1">
            <a:spLocks noGrp="1"/>
          </p:cNvSpPr>
          <p:nvPr>
            <p:ph type="body" idx="1"/>
          </p:nvPr>
        </p:nvSpPr>
        <p:spPr>
          <a:xfrm>
            <a:off x="4959309" y="2848930"/>
            <a:ext cx="4073974" cy="1160140"/>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smtClean="0"/>
              <a:t>SOLUTION</a:t>
            </a:r>
            <a:endParaRPr lang="es-ES" sz="3000" dirty="0"/>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
        <p:nvSpPr>
          <p:cNvPr id="12"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Review problem’s solutions</a:t>
            </a:r>
            <a:endParaRPr lang="en" sz="4000" dirty="0"/>
          </a:p>
        </p:txBody>
      </p:sp>
      <p:sp>
        <p:nvSpPr>
          <p:cNvPr id="13" name="Shape 548"/>
          <p:cNvSpPr txBox="1">
            <a:spLocks/>
          </p:cNvSpPr>
          <p:nvPr/>
        </p:nvSpPr>
        <p:spPr>
          <a:xfrm>
            <a:off x="332146" y="2848930"/>
            <a:ext cx="4073974" cy="1160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smtClean="0"/>
              <a:t>PROBLEM</a:t>
            </a:r>
            <a:endParaRPr lang="es-ES" sz="3000" dirty="0" smtClean="0"/>
          </a:p>
          <a:p>
            <a:endParaRPr lang="es-ES" sz="3000" dirty="0" smtClean="0"/>
          </a:p>
          <a:p>
            <a:pPr marL="69850" indent="0">
              <a:buFont typeface="Dosis"/>
              <a:buNone/>
            </a:pPr>
            <a:endParaRPr lang="es-ES" sz="3000" dirty="0" smtClean="0"/>
          </a:p>
          <a:p>
            <a:pPr marL="69850" indent="0">
              <a:buFont typeface="Dosis"/>
              <a:buNone/>
            </a:pPr>
            <a:endParaRPr lang="es-ES" sz="3000" dirty="0" smtClean="0"/>
          </a:p>
          <a:p>
            <a:pPr marL="0" indent="0">
              <a:buFont typeface="Dosis"/>
              <a:buNone/>
            </a:pPr>
            <a:endParaRPr lang="es-ES" dirty="0"/>
          </a:p>
        </p:txBody>
      </p:sp>
    </p:spTree>
    <p:extLst>
      <p:ext uri="{BB962C8B-B14F-4D97-AF65-F5344CB8AC3E}">
        <p14:creationId xmlns:p14="http://schemas.microsoft.com/office/powerpoint/2010/main" val="3781664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8" name="Picture 2" descr="Resultado de imagen de CR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535" y="4066835"/>
            <a:ext cx="5126431" cy="2709885"/>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a:t>Sprint </a:t>
            </a:r>
            <a:r>
              <a:rPr lang="es-ES" sz="3600" dirty="0" smtClean="0"/>
              <a:t>2:</a:t>
            </a:r>
            <a:endParaRPr lang="es-ES" sz="36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21</a:t>
            </a:r>
            <a:endParaRPr lang="es-ES" sz="4000" dirty="0"/>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Users\ALVARO\Desktop\índi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5680" y="2047855"/>
            <a:ext cx="1548144" cy="2038708"/>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20" name="Picture 2" descr="Resultado de imagen de Bootstra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0281" y="2047855"/>
            <a:ext cx="2162877" cy="21628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816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22</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2"/>
          <p:cNvSpPr txBox="1">
            <a:spLocks noGrp="1"/>
          </p:cNvSpPr>
          <p:nvPr>
            <p:ph type="body" idx="1"/>
          </p:nvPr>
        </p:nvSpPr>
        <p:spPr>
          <a:xfrm>
            <a:off x="0" y="1772816"/>
            <a:ext cx="9144000" cy="1800200"/>
          </a:xfrm>
          <a:prstGeom prst="rect">
            <a:avLst/>
          </a:prstGeom>
        </p:spPr>
        <p:txBody>
          <a:bodyPr spcFirstLastPara="1" wrap="square" lIns="91425" tIns="91425" rIns="91425" bIns="91425" anchor="ctr" anchorCtr="0">
            <a:noAutofit/>
          </a:bodyPr>
          <a:lstStyle/>
          <a:p>
            <a:pPr marL="0" lvl="0" indent="0" algn="ctr">
              <a:buNone/>
            </a:pPr>
            <a:r>
              <a:rPr lang="es-ES" sz="4800" i="1" dirty="0" err="1">
                <a:latin typeface="Dosis" panose="020B0604020202020204" charset="0"/>
              </a:rPr>
              <a:t>Deployment</a:t>
            </a:r>
            <a:r>
              <a:rPr lang="es-ES" sz="4800" i="1" dirty="0">
                <a:latin typeface="Dosis" panose="020B0604020202020204" charset="0"/>
              </a:rPr>
              <a:t> URL:  www.climbcode.tk</a:t>
            </a:r>
            <a:endParaRPr sz="4800" i="1" dirty="0">
              <a:latin typeface="Dosis" panose="020B0604020202020204" charset="0"/>
            </a:endParaRPr>
          </a:p>
        </p:txBody>
      </p:sp>
      <p:sp>
        <p:nvSpPr>
          <p:cNvPr id="11" name="Shape 542"/>
          <p:cNvSpPr txBox="1">
            <a:spLocks/>
          </p:cNvSpPr>
          <p:nvPr/>
        </p:nvSpPr>
        <p:spPr>
          <a:xfrm>
            <a:off x="155574" y="3356992"/>
            <a:ext cx="8988425" cy="180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None/>
            </a:pPr>
            <a:r>
              <a:rPr lang="es-ES" sz="4800" i="1" dirty="0">
                <a:latin typeface="Dosis" panose="020B0604020202020204" charset="0"/>
              </a:rPr>
              <a:t>Demo URL: https://www.youtube.com/watch?v=_17Ebic35Is</a:t>
            </a:r>
          </a:p>
        </p:txBody>
      </p:sp>
      <p:sp>
        <p:nvSpPr>
          <p:cNvPr id="12"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Sprint 2:</a:t>
            </a:r>
          </a:p>
          <a:p>
            <a:pPr marL="0" indent="0">
              <a:buFont typeface="Dosis"/>
              <a:buNone/>
            </a:pPr>
            <a:endParaRPr lang="es-ES" sz="3000" dirty="0"/>
          </a:p>
        </p:txBody>
      </p:sp>
    </p:spTree>
    <p:extLst>
      <p:ext uri="{BB962C8B-B14F-4D97-AF65-F5344CB8AC3E}">
        <p14:creationId xmlns:p14="http://schemas.microsoft.com/office/powerpoint/2010/main" val="3145184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23</a:t>
            </a:r>
            <a:endParaRPr lang="es-ES" sz="4000" dirty="0"/>
          </a:p>
        </p:txBody>
      </p:sp>
      <p:pic>
        <p:nvPicPr>
          <p:cNvPr id="7170" name="Picture 2" descr="Resultado de imagen de meet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844824"/>
            <a:ext cx="3384376" cy="33843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96" y="2229286"/>
            <a:ext cx="2520280" cy="2474076"/>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noGrp="1"/>
          </p:cNvSpPr>
          <p:nvPr>
            <p:ph type="body" idx="1"/>
          </p:nvPr>
        </p:nvSpPr>
        <p:spPr>
          <a:xfrm>
            <a:off x="1979712" y="4869160"/>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5200" dirty="0" smtClean="0"/>
              <a:t>EVERYONE</a:t>
            </a:r>
          </a:p>
          <a:p>
            <a:pPr marL="69850" lvl="0" indent="0" algn="ctr">
              <a:spcBef>
                <a:spcPts val="0"/>
              </a:spcBef>
              <a:buNone/>
            </a:pPr>
            <a:r>
              <a:rPr lang="es-ES" sz="5200" dirty="0" smtClean="0"/>
              <a:t>X h</a:t>
            </a:r>
            <a:endParaRPr lang="es-ES" sz="5200" dirty="0" smtClean="0"/>
          </a:p>
          <a:p>
            <a:pPr marL="69850" lvl="0" indent="0" algn="ctr">
              <a:spcBef>
                <a:spcPts val="0"/>
              </a:spcBef>
              <a:buNone/>
            </a:pP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4211935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581999737"/>
              </p:ext>
            </p:extLst>
          </p:nvPr>
        </p:nvGraphicFramePr>
        <p:xfrm>
          <a:off x="25896" y="2689743"/>
          <a:ext cx="8856983" cy="3656526"/>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218478">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PERFORMANCE</a:t>
                      </a: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gridSpan="2">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X/X SP, X%</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24</a:t>
            </a:r>
            <a:endParaRPr lang="es-ES" sz="4000" dirty="0"/>
          </a:p>
        </p:txBody>
      </p:sp>
      <p:pic>
        <p:nvPicPr>
          <p:cNvPr id="12" name="Picture 2" descr="C:\Users\ALVARO\Desktop\Alejandro Romá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227" y="108585"/>
            <a:ext cx="2412501" cy="23771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5554" y="2861815"/>
            <a:ext cx="916885" cy="9168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998" y="4071122"/>
            <a:ext cx="1358957" cy="9410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ALVARO\Desktop\índi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031806">
            <a:off x="71893" y="3091451"/>
            <a:ext cx="1683141" cy="457605"/>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Alejandro Román, Project Manager</a:t>
            </a:r>
          </a:p>
        </p:txBody>
      </p:sp>
      <p:sp>
        <p:nvSpPr>
          <p:cNvPr id="10" name="Shape 580"/>
          <p:cNvSpPr txBox="1">
            <a:spLocks/>
          </p:cNvSpPr>
          <p:nvPr/>
        </p:nvSpPr>
        <p:spPr>
          <a:xfrm>
            <a:off x="309786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spTree>
    <p:extLst>
      <p:ext uri="{BB962C8B-B14F-4D97-AF65-F5344CB8AC3E}">
        <p14:creationId xmlns:p14="http://schemas.microsoft.com/office/powerpoint/2010/main" val="3842827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62300550"/>
              </p:ext>
            </p:extLst>
          </p:nvPr>
        </p:nvGraphicFramePr>
        <p:xfrm>
          <a:off x="25896" y="2689743"/>
          <a:ext cx="8937805" cy="3656526"/>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961141">
                  <a:extLst>
                    <a:ext uri="{9D8B030D-6E8A-4147-A177-3AD203B41FA5}">
                      <a16:colId xmlns="" xmlns:a16="http://schemas.microsoft.com/office/drawing/2014/main" val="20002"/>
                    </a:ext>
                  </a:extLst>
                </a:gridCol>
              </a:tblGrid>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218478">
                <a:tc>
                  <a:txBody>
                    <a:bodyPr/>
                    <a:lstStyle/>
                    <a:p>
                      <a:pPr marL="0" lvl="0" indent="0" algn="ctr">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25</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Álvaro Domínguez, Business Manager</a:t>
            </a:r>
          </a:p>
        </p:txBody>
      </p:sp>
      <p:sp>
        <p:nvSpPr>
          <p:cNvPr id="10" name="Shape 580"/>
          <p:cNvSpPr txBox="1">
            <a:spLocks/>
          </p:cNvSpPr>
          <p:nvPr/>
        </p:nvSpPr>
        <p:spPr>
          <a:xfrm>
            <a:off x="3097866"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318" y="116632"/>
            <a:ext cx="2193885" cy="24710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750" y="2744127"/>
            <a:ext cx="1086942" cy="10670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Resultado de imagen de Repo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4779" y="3922914"/>
            <a:ext cx="1058934" cy="118366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C:\Users\ALVARO\Desktop\3c22bfb2-eb77-4f07-84c8-f05617bb154d.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1756" y="5173186"/>
            <a:ext cx="697956" cy="69795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esultado de imagen de Interactiv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9434" y="5506073"/>
            <a:ext cx="627831" cy="627831"/>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625"/>
          <p:cNvSpPr txBox="1">
            <a:spLocks/>
          </p:cNvSpPr>
          <p:nvPr/>
        </p:nvSpPr>
        <p:spPr>
          <a:xfrm>
            <a:off x="827985" y="6226510"/>
            <a:ext cx="1605497" cy="21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Creation</a:t>
            </a:r>
          </a:p>
        </p:txBody>
      </p:sp>
    </p:spTree>
    <p:extLst>
      <p:ext uri="{BB962C8B-B14F-4D97-AF65-F5344CB8AC3E}">
        <p14:creationId xmlns:p14="http://schemas.microsoft.com/office/powerpoint/2010/main" val="2912036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352566194"/>
              </p:ext>
            </p:extLst>
          </p:nvPr>
        </p:nvGraphicFramePr>
        <p:xfrm>
          <a:off x="25896" y="2689743"/>
          <a:ext cx="8937805" cy="3656526"/>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961141">
                  <a:extLst>
                    <a:ext uri="{9D8B030D-6E8A-4147-A177-3AD203B41FA5}">
                      <a16:colId xmlns="" xmlns:a16="http://schemas.microsoft.com/office/drawing/2014/main" val="20002"/>
                    </a:ext>
                  </a:extLst>
                </a:gridCol>
              </a:tblGrid>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219024">
                <a:tc>
                  <a:txBody>
                    <a:bodyPr/>
                    <a:lstStyle/>
                    <a:p>
                      <a:pPr marL="0" lvl="0" indent="0" algn="just">
                        <a:spcBef>
                          <a:spcPts val="0"/>
                        </a:spcBef>
                        <a:spcAft>
                          <a:spcPts val="0"/>
                        </a:spcAft>
                        <a:buNone/>
                      </a:pPr>
                      <a:r>
                        <a:rPr lang="es-ES" sz="3400" b="0" dirty="0" smtClean="0">
                          <a:solidFill>
                            <a:srgbClr val="3C78D8"/>
                          </a:solidFill>
                          <a:latin typeface="Dosis"/>
                          <a:ea typeface="Dosis"/>
                          <a:cs typeface="Dosis"/>
                          <a:sym typeface="Dosis"/>
                        </a:rPr>
                        <a:t>WELCOME</a:t>
                      </a:r>
                      <a:r>
                        <a:rPr lang="es-ES" sz="3400" b="0" baseline="0" dirty="0" smtClean="0">
                          <a:solidFill>
                            <a:srgbClr val="3C78D8"/>
                          </a:solidFill>
                          <a:latin typeface="Dosis"/>
                          <a:ea typeface="Dosis"/>
                          <a:cs typeface="Dosis"/>
                          <a:sym typeface="Dosis"/>
                        </a:rPr>
                        <a:t> PAGE</a:t>
                      </a: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218478">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PERFORMANCE</a:t>
                      </a: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5200" b="0" dirty="0" smtClean="0">
                          <a:solidFill>
                            <a:srgbClr val="3D4965"/>
                          </a:solidFill>
                          <a:latin typeface="Dosis"/>
                          <a:ea typeface="Dosis"/>
                          <a:cs typeface="Dosis"/>
                          <a:sym typeface="Dosis"/>
                        </a:rPr>
                        <a:t>X/X SP, X%</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26</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Álvaro Domínguez, Business Manager</a:t>
            </a:r>
          </a:p>
        </p:txBody>
      </p:sp>
      <p:sp>
        <p:nvSpPr>
          <p:cNvPr id="10" name="Shape 580"/>
          <p:cNvSpPr txBox="1">
            <a:spLocks/>
          </p:cNvSpPr>
          <p:nvPr/>
        </p:nvSpPr>
        <p:spPr>
          <a:xfrm>
            <a:off x="3097866"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318" y="116632"/>
            <a:ext cx="2193885" cy="24710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2" descr="Resultado de imagen de Plan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2755013"/>
            <a:ext cx="1120589" cy="1120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097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189456178"/>
              </p:ext>
            </p:extLst>
          </p:nvPr>
        </p:nvGraphicFramePr>
        <p:xfrm>
          <a:off x="25896" y="2689743"/>
          <a:ext cx="8856983" cy="3656526"/>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218478">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PERFORMANCE</a:t>
                      </a: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gridSpan="2">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X/X SP, X%</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27</a:t>
            </a:r>
            <a:endParaRPr lang="es-ES" sz="4000" dirty="0"/>
          </a:p>
        </p:txBody>
      </p:sp>
      <p:pic>
        <p:nvPicPr>
          <p:cNvPr id="13"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388" y="2861815"/>
            <a:ext cx="916885" cy="9168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6"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4049" y="4077072"/>
            <a:ext cx="1358957" cy="9410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ALVARO\Desktop\índic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031806">
            <a:off x="256041" y="3091454"/>
            <a:ext cx="1683141" cy="457605"/>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Miguel Ángel Baños, Front-</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78731"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Migu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075" y="255056"/>
            <a:ext cx="2553201" cy="22747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953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027185415"/>
              </p:ext>
            </p:extLst>
          </p:nvPr>
        </p:nvGraphicFramePr>
        <p:xfrm>
          <a:off x="25896" y="2689741"/>
          <a:ext cx="8856983" cy="3691586"/>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845793">
                <a:tc>
                  <a:txBody>
                    <a:bodyPr/>
                    <a:lstStyle/>
                    <a:p>
                      <a:pPr marL="0" lvl="0" indent="0" algn="just">
                        <a:spcBef>
                          <a:spcPts val="0"/>
                        </a:spcBef>
                        <a:spcAft>
                          <a:spcPts val="0"/>
                        </a:spcAft>
                        <a:buNone/>
                      </a:pPr>
                      <a:r>
                        <a:rPr lang="es-ES" sz="3400" b="0" dirty="0" smtClean="0">
                          <a:solidFill>
                            <a:srgbClr val="3C78D8"/>
                          </a:solidFill>
                          <a:latin typeface="Dosis"/>
                          <a:ea typeface="Dosis"/>
                          <a:cs typeface="Dosis"/>
                          <a:sym typeface="Dosis"/>
                        </a:rPr>
                        <a:t>WELCOME PAGE</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84579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28</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Alejandro Garrido, Font-</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39" y="39621"/>
            <a:ext cx="2265019" cy="24567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Resultado de imagen de Bootstr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792" y="4480184"/>
            <a:ext cx="1800201" cy="1800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305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87049859"/>
              </p:ext>
            </p:extLst>
          </p:nvPr>
        </p:nvGraphicFramePr>
        <p:xfrm>
          <a:off x="25896" y="2689743"/>
          <a:ext cx="8856983" cy="3691585"/>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230712">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230712">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r h="1230161">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PERFORMANCE</a:t>
                      </a: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gridSpan="2">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X/X SP, X%</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29</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Alejandro Garrido, Font-</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39" y="39621"/>
            <a:ext cx="2265019" cy="24567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6987" y="2714953"/>
            <a:ext cx="697956" cy="69795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4665" y="3047840"/>
            <a:ext cx="627831" cy="627831"/>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813216" y="3768277"/>
            <a:ext cx="1605497" cy="21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Creation</a:t>
            </a:r>
          </a:p>
        </p:txBody>
      </p:sp>
      <p:pic>
        <p:nvPicPr>
          <p:cNvPr id="18" name="Picture 2" descr="Resultado de imagen de checkl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122" y="4000139"/>
            <a:ext cx="1210453" cy="1037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95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Idea</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053738064"/>
              </p:ext>
            </p:extLst>
          </p:nvPr>
        </p:nvGraphicFramePr>
        <p:xfrm>
          <a:off x="25896" y="2689741"/>
          <a:ext cx="8856983" cy="3619578"/>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809789">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809789">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30</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Andrés Fernández,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6189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982" y="116632"/>
            <a:ext cx="2113780" cy="24292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633" y="2744127"/>
            <a:ext cx="2055520" cy="168938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django_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456" y="4869160"/>
            <a:ext cx="2382351" cy="12372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185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978457219"/>
              </p:ext>
            </p:extLst>
          </p:nvPr>
        </p:nvGraphicFramePr>
        <p:xfrm>
          <a:off x="25896" y="2689743"/>
          <a:ext cx="8856983" cy="3656526"/>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218478">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PERFORMANCE</a:t>
                      </a: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gridSpan="2">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X/X SP, X%</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31</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Andrés Fernández,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6189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982" y="116632"/>
            <a:ext cx="2113780" cy="24292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4371" y="2731044"/>
            <a:ext cx="697956" cy="69795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2049" y="3063931"/>
            <a:ext cx="627831" cy="627831"/>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625"/>
          <p:cNvSpPr txBox="1">
            <a:spLocks/>
          </p:cNvSpPr>
          <p:nvPr/>
        </p:nvSpPr>
        <p:spPr>
          <a:xfrm>
            <a:off x="820600" y="3784368"/>
            <a:ext cx="1605497" cy="21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Creation</a:t>
            </a:r>
          </a:p>
        </p:txBody>
      </p:sp>
      <p:pic>
        <p:nvPicPr>
          <p:cNvPr id="17" name="Picture 2" descr="Resultado de imagen de checkl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122" y="4000139"/>
            <a:ext cx="1210453" cy="1037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811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008911882"/>
              </p:ext>
            </p:extLst>
          </p:nvPr>
        </p:nvGraphicFramePr>
        <p:xfrm>
          <a:off x="25896" y="2689741"/>
          <a:ext cx="8937805" cy="3691586"/>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961141">
                  <a:extLst>
                    <a:ext uri="{9D8B030D-6E8A-4147-A177-3AD203B41FA5}">
                      <a16:colId xmlns="" xmlns:a16="http://schemas.microsoft.com/office/drawing/2014/main" val="20002"/>
                    </a:ext>
                  </a:extLst>
                </a:gridCol>
              </a:tblGrid>
              <a:tr h="184579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84579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32</a:t>
            </a:r>
            <a:endParaRPr lang="es-ES" sz="4000" dirty="0"/>
          </a:p>
        </p:txBody>
      </p:sp>
      <p:sp>
        <p:nvSpPr>
          <p:cNvPr id="9" name="Shape 580"/>
          <p:cNvSpPr txBox="1">
            <a:spLocks/>
          </p:cNvSpPr>
          <p:nvPr/>
        </p:nvSpPr>
        <p:spPr>
          <a:xfrm>
            <a:off x="2699792" y="40466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Jesús Sosa,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914" y="116632"/>
            <a:ext cx="2266251" cy="23762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041" y="4725144"/>
            <a:ext cx="2521002" cy="13092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AutoShape 2" descr="Resultado de imagen de video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video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Resultado de imagen de video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245" y="2543716"/>
            <a:ext cx="2041262" cy="20412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188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572640726"/>
              </p:ext>
            </p:extLst>
          </p:nvPr>
        </p:nvGraphicFramePr>
        <p:xfrm>
          <a:off x="25896" y="2689743"/>
          <a:ext cx="8856983" cy="3656526"/>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218478">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PERFORMANCE</a:t>
                      </a: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gridSpan="2">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X/X SP, X%</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33</a:t>
            </a:r>
            <a:endParaRPr lang="es-ES" sz="4000" dirty="0"/>
          </a:p>
        </p:txBody>
      </p:sp>
      <p:sp>
        <p:nvSpPr>
          <p:cNvPr id="9" name="Shape 580"/>
          <p:cNvSpPr txBox="1">
            <a:spLocks/>
          </p:cNvSpPr>
          <p:nvPr/>
        </p:nvSpPr>
        <p:spPr>
          <a:xfrm>
            <a:off x="2699792" y="40466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Jesús Sosa,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914" y="116632"/>
            <a:ext cx="2266251" cy="23762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4371" y="2731044"/>
            <a:ext cx="697956" cy="69795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2049" y="3063931"/>
            <a:ext cx="627831" cy="627831"/>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625"/>
          <p:cNvSpPr txBox="1">
            <a:spLocks/>
          </p:cNvSpPr>
          <p:nvPr/>
        </p:nvSpPr>
        <p:spPr>
          <a:xfrm>
            <a:off x="820600" y="3784368"/>
            <a:ext cx="1605497" cy="21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Creation</a:t>
            </a:r>
          </a:p>
        </p:txBody>
      </p:sp>
      <p:pic>
        <p:nvPicPr>
          <p:cNvPr id="16" name="Picture 2" descr="Resultado de imagen de checkl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122" y="4000139"/>
            <a:ext cx="1210453" cy="1037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600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613474551"/>
              </p:ext>
            </p:extLst>
          </p:nvPr>
        </p:nvGraphicFramePr>
        <p:xfrm>
          <a:off x="25896" y="2689743"/>
          <a:ext cx="8856983" cy="3656526"/>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218478">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PERFORMANCE</a:t>
                      </a: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gridSpan="2">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X/X SP, X%</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34</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Álvaro Sánchez,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304" y="178930"/>
            <a:ext cx="2457750" cy="2313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069" y="2744126"/>
            <a:ext cx="2078220" cy="10793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2" descr="Resultado de imagen de checklis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8122" y="4000139"/>
            <a:ext cx="1210453" cy="1037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824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35</a:t>
            </a:r>
            <a:endParaRPr lang="es-ES" sz="4000" dirty="0"/>
          </a:p>
        </p:txBody>
      </p:sp>
      <p:sp>
        <p:nvSpPr>
          <p:cNvPr id="10" name="Shape 548"/>
          <p:cNvSpPr txBox="1">
            <a:spLocks noGrp="1"/>
          </p:cNvSpPr>
          <p:nvPr>
            <p:ph type="body" idx="1"/>
          </p:nvPr>
        </p:nvSpPr>
        <p:spPr>
          <a:xfrm>
            <a:off x="1619672" y="148478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err="1" smtClean="0"/>
              <a:t>Reward</a:t>
            </a:r>
            <a:r>
              <a:rPr lang="es-ES" sz="6000" dirty="0" smtClean="0"/>
              <a:t> </a:t>
            </a:r>
            <a:r>
              <a:rPr lang="es-ES" sz="6000" dirty="0" err="1" smtClean="0"/>
              <a:t>System</a:t>
            </a: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
        <p:nvSpPr>
          <p:cNvPr id="11" name="Shape 625"/>
          <p:cNvSpPr txBox="1">
            <a:spLocks/>
          </p:cNvSpPr>
          <p:nvPr/>
        </p:nvSpPr>
        <p:spPr>
          <a:xfrm>
            <a:off x="3779911" y="2917508"/>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2" name="Shape 548"/>
          <p:cNvSpPr txBox="1">
            <a:spLocks/>
          </p:cNvSpPr>
          <p:nvPr/>
        </p:nvSpPr>
        <p:spPr>
          <a:xfrm>
            <a:off x="1753742" y="3429000"/>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err="1" smtClean="0"/>
              <a:t>Team</a:t>
            </a:r>
            <a:r>
              <a:rPr lang="es-ES" sz="6000" dirty="0" smtClean="0"/>
              <a:t> </a:t>
            </a:r>
            <a:r>
              <a:rPr lang="es-ES" sz="6000" dirty="0" err="1" smtClean="0"/>
              <a:t>Building</a:t>
            </a:r>
            <a:endParaRPr lang="es-ES" sz="6000" dirty="0" smtClean="0"/>
          </a:p>
        </p:txBody>
      </p:sp>
      <p:pic>
        <p:nvPicPr>
          <p:cNvPr id="3" name="Picture 2" descr="Resultado de imagen de Te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2546" y="4438886"/>
            <a:ext cx="4526966" cy="2388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065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Things </a:t>
            </a:r>
            <a:r>
              <a:rPr lang="es-ES" sz="6000" dirty="0" smtClean="0"/>
              <a:t>in </a:t>
            </a:r>
            <a:r>
              <a:rPr lang="es-ES" sz="6000" dirty="0" err="1" smtClean="0"/>
              <a:t>Progress</a:t>
            </a:r>
            <a:endParaRPr sz="6000" dirty="0"/>
          </a:p>
        </p:txBody>
      </p:sp>
    </p:spTree>
    <p:extLst>
      <p:ext uri="{BB962C8B-B14F-4D97-AF65-F5344CB8AC3E}">
        <p14:creationId xmlns:p14="http://schemas.microsoft.com/office/powerpoint/2010/main" val="1330352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a:t>
            </a:r>
            <a:r>
              <a:rPr lang="en" sz="4800" dirty="0" smtClean="0"/>
              <a:t>in Progress</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37</a:t>
            </a:r>
            <a:endParaRPr lang="es-ES" sz="40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0" y="2481652"/>
            <a:ext cx="86838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0%</a:t>
            </a:r>
          </a:p>
        </p:txBody>
      </p:sp>
      <p:sp>
        <p:nvSpPr>
          <p:cNvPr id="16"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100%</a:t>
            </a:r>
          </a:p>
        </p:txBody>
      </p:sp>
      <p:sp>
        <p:nvSpPr>
          <p:cNvPr id="17" name="Shape 625"/>
          <p:cNvSpPr txBox="1">
            <a:spLocks/>
          </p:cNvSpPr>
          <p:nvPr/>
        </p:nvSpPr>
        <p:spPr>
          <a:xfrm>
            <a:off x="4162228" y="2439344"/>
            <a:ext cx="115427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50%</a:t>
            </a:r>
          </a:p>
        </p:txBody>
      </p:sp>
      <p:sp>
        <p:nvSpPr>
          <p:cNvPr id="20" name="Shape 625"/>
          <p:cNvSpPr txBox="1">
            <a:spLocks/>
          </p:cNvSpPr>
          <p:nvPr/>
        </p:nvSpPr>
        <p:spPr>
          <a:xfrm>
            <a:off x="1393826" y="5617487"/>
            <a:ext cx="686768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Budgeted: €31,25%, </a:t>
            </a:r>
            <a:r>
              <a:rPr lang="en" sz="4000" dirty="0">
                <a:solidFill>
                  <a:srgbClr val="C55A11"/>
                </a:solidFill>
              </a:rPr>
              <a:t>31,25% h</a:t>
            </a:r>
          </a:p>
        </p:txBody>
      </p:sp>
      <p:sp>
        <p:nvSpPr>
          <p:cNvPr id="21" name="Shape 625"/>
          <p:cNvSpPr txBox="1">
            <a:spLocks/>
          </p:cNvSpPr>
          <p:nvPr/>
        </p:nvSpPr>
        <p:spPr>
          <a:xfrm>
            <a:off x="2289053" y="4971274"/>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Current: €35%, </a:t>
            </a:r>
            <a:r>
              <a:rPr lang="en" sz="4000" dirty="0">
                <a:solidFill>
                  <a:srgbClr val="C55A11"/>
                </a:solidFill>
              </a:rPr>
              <a:t>43% h</a:t>
            </a:r>
          </a:p>
        </p:txBody>
      </p:sp>
      <p:sp>
        <p:nvSpPr>
          <p:cNvPr id="22" name="Shape 625"/>
          <p:cNvSpPr txBox="1">
            <a:spLocks/>
          </p:cNvSpPr>
          <p:nvPr/>
        </p:nvSpPr>
        <p:spPr>
          <a:xfrm>
            <a:off x="1187624" y="3819309"/>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€10,2K</a:t>
            </a:r>
          </a:p>
        </p:txBody>
      </p:sp>
      <p:sp>
        <p:nvSpPr>
          <p:cNvPr id="24" name="Shape 625"/>
          <p:cNvSpPr txBox="1">
            <a:spLocks/>
          </p:cNvSpPr>
          <p:nvPr/>
        </p:nvSpPr>
        <p:spPr>
          <a:xfrm>
            <a:off x="7229693" y="3794033"/>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€29K</a:t>
            </a:r>
          </a:p>
        </p:txBody>
      </p:sp>
      <p:sp>
        <p:nvSpPr>
          <p:cNvPr id="18" name="Shape 625"/>
          <p:cNvSpPr txBox="1">
            <a:spLocks/>
          </p:cNvSpPr>
          <p:nvPr/>
        </p:nvSpPr>
        <p:spPr>
          <a:xfrm>
            <a:off x="1969963" y="4302397"/>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486 h</a:t>
            </a:r>
          </a:p>
        </p:txBody>
      </p:sp>
      <p:sp>
        <p:nvSpPr>
          <p:cNvPr id="19" name="Shape 625"/>
          <p:cNvSpPr txBox="1">
            <a:spLocks/>
          </p:cNvSpPr>
          <p:nvPr/>
        </p:nvSpPr>
        <p:spPr>
          <a:xfrm>
            <a:off x="7207616" y="4291266"/>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1120 h</a:t>
            </a:r>
          </a:p>
        </p:txBody>
      </p:sp>
      <p:pic>
        <p:nvPicPr>
          <p:cNvPr id="4101" name="Picture 5"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76575"/>
            <a:ext cx="9144000"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023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6" name="Picture 2" descr="C:\Users\ALVARO\Downloads\burndow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51620"/>
            <a:ext cx="9144000" cy="4114800"/>
          </a:xfrm>
          <a:prstGeom prst="rect">
            <a:avLst/>
          </a:prstGeom>
          <a:noFill/>
          <a:extLst>
            <a:ext uri="{909E8E84-426E-40DD-AFC4-6F175D3DCCD1}">
              <a14:hiddenFill xmlns:a14="http://schemas.microsoft.com/office/drawing/2010/main">
                <a:solidFill>
                  <a:srgbClr val="FFFFFF"/>
                </a:solidFill>
              </a14:hiddenFill>
            </a:ext>
          </a:extLst>
        </p:spPr>
      </p:pic>
      <p:sp>
        <p:nvSpPr>
          <p:cNvPr id="8"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smtClean="0"/>
              <a:t>Sprint </a:t>
            </a:r>
            <a:r>
              <a:rPr lang="es-ES" sz="3600" dirty="0" err="1"/>
              <a:t>Burndown</a:t>
            </a:r>
            <a:endParaRPr lang="es-ES" sz="3600" dirty="0"/>
          </a:p>
          <a:p>
            <a:pPr marL="0" lvl="0" indent="0" rtl="0">
              <a:spcBef>
                <a:spcPts val="600"/>
              </a:spcBef>
              <a:spcAft>
                <a:spcPts val="0"/>
              </a:spcAft>
              <a:buNone/>
            </a:pPr>
            <a:endParaRPr sz="30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38</a:t>
            </a:r>
            <a:endParaRPr lang="es-ES" sz="4000" dirty="0"/>
          </a:p>
        </p:txBody>
      </p:sp>
    </p:spTree>
    <p:extLst>
      <p:ext uri="{BB962C8B-B14F-4D97-AF65-F5344CB8AC3E}">
        <p14:creationId xmlns:p14="http://schemas.microsoft.com/office/powerpoint/2010/main" val="31030078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6" name="Picture 2" descr="C:\Users\ALVARO\Downloads\burndow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51620"/>
            <a:ext cx="9144000" cy="4114800"/>
          </a:xfrm>
          <a:prstGeom prst="rect">
            <a:avLst/>
          </a:prstGeom>
          <a:noFill/>
          <a:extLst>
            <a:ext uri="{909E8E84-426E-40DD-AFC4-6F175D3DCCD1}">
              <a14:hiddenFill xmlns:a14="http://schemas.microsoft.com/office/drawing/2010/main">
                <a:solidFill>
                  <a:srgbClr val="FFFFFF"/>
                </a:solidFill>
              </a14:hiddenFill>
            </a:ext>
          </a:extLst>
        </p:spPr>
      </p:pic>
      <p:sp>
        <p:nvSpPr>
          <p:cNvPr id="8"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a:t>Product</a:t>
            </a:r>
            <a:r>
              <a:rPr lang="es-ES" sz="3600" dirty="0"/>
              <a:t> </a:t>
            </a:r>
            <a:r>
              <a:rPr lang="es-ES" sz="3600" dirty="0" err="1"/>
              <a:t>Burndown</a:t>
            </a:r>
            <a:endParaRPr lang="es-ES" sz="3600" dirty="0"/>
          </a:p>
          <a:p>
            <a:pPr marL="0" lvl="0" indent="0" rtl="0">
              <a:spcBef>
                <a:spcPts val="600"/>
              </a:spcBef>
              <a:spcAft>
                <a:spcPts val="0"/>
              </a:spcAft>
              <a:buNone/>
            </a:pPr>
            <a:endParaRPr sz="30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39</a:t>
            </a:r>
          </a:p>
        </p:txBody>
      </p:sp>
    </p:spTree>
    <p:extLst>
      <p:ext uri="{BB962C8B-B14F-4D97-AF65-F5344CB8AC3E}">
        <p14:creationId xmlns:p14="http://schemas.microsoft.com/office/powerpoint/2010/main" val="4130619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a:latin typeface="Dosis" panose="020B0604020202020204" charset="0"/>
              </a:rPr>
              <a:t>"</a:t>
            </a:r>
            <a:r>
              <a:rPr lang="en-US" sz="5400" i="1" dirty="0">
                <a:latin typeface="Dosis" panose="020B0604020202020204" charset="0"/>
              </a:rPr>
              <a:t>Let us think of education as the means of developing our greatest abilities</a:t>
            </a:r>
            <a:r>
              <a:rPr lang="es-ES" sz="5400" i="1" dirty="0">
                <a:latin typeface="Dosis" panose="020B0604020202020204" charset="0"/>
              </a:rPr>
              <a:t>"</a:t>
            </a:r>
          </a:p>
          <a:p>
            <a:pPr marL="0" lvl="0" indent="0">
              <a:buNone/>
            </a:pPr>
            <a:r>
              <a:rPr lang="es-ES" sz="5400" i="1" dirty="0">
                <a:latin typeface="Dosis" panose="020B0604020202020204" charset="0"/>
              </a:rPr>
              <a:t>J.F.K.</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a:t>
            </a:r>
          </a:p>
        </p:txBody>
      </p:sp>
    </p:spTree>
    <p:extLst>
      <p:ext uri="{BB962C8B-B14F-4D97-AF65-F5344CB8AC3E}">
        <p14:creationId xmlns:p14="http://schemas.microsoft.com/office/powerpoint/2010/main" val="953964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40</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Resultado de imagen de Interrogan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2295098"/>
            <a:ext cx="3801796" cy="3801796"/>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482436" y="3334381"/>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6" name="AutoShape 4" descr="Imagen relacionada"/>
          <p:cNvSpPr>
            <a:spLocks noChangeAspect="1" noChangeArrowheads="1"/>
          </p:cNvSpPr>
          <p:nvPr/>
        </p:nvSpPr>
        <p:spPr bwMode="auto">
          <a:xfrm>
            <a:off x="155575" y="-10287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6" descr="Imagen relacionada"/>
          <p:cNvSpPr>
            <a:spLocks noChangeAspect="1" noChangeArrowheads="1"/>
          </p:cNvSpPr>
          <p:nvPr/>
        </p:nvSpPr>
        <p:spPr bwMode="auto">
          <a:xfrm>
            <a:off x="307975" y="-8763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8" descr="Resultado de imagen de Checklist"/>
          <p:cNvSpPr>
            <a:spLocks noChangeAspect="1" noChangeArrowheads="1"/>
          </p:cNvSpPr>
          <p:nvPr/>
        </p:nvSpPr>
        <p:spPr bwMode="auto">
          <a:xfrm>
            <a:off x="155575" y="-1143000"/>
            <a:ext cx="2381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5130" name="Picture 10" descr="Resultado de imagen de Checklis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2847" y="2215775"/>
            <a:ext cx="3960440" cy="3960441"/>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Problems</a:t>
            </a:r>
            <a:r>
              <a:rPr lang="es-ES" sz="4000" dirty="0"/>
              <a:t>:</a:t>
            </a:r>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12815532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a:t>Problems:</a:t>
            </a:r>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41</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Resultado de imagen de Balanza ico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2420888"/>
            <a:ext cx="3653952" cy="3653952"/>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897784" y="3269009"/>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548"/>
          <p:cNvSpPr txBox="1">
            <a:spLocks noGrp="1"/>
          </p:cNvSpPr>
          <p:nvPr>
            <p:ph type="body" idx="1"/>
          </p:nvPr>
        </p:nvSpPr>
        <p:spPr>
          <a:xfrm>
            <a:off x="5076056" y="3140968"/>
            <a:ext cx="4073974" cy="1160140"/>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a:t>STORY</a:t>
            </a:r>
          </a:p>
          <a:p>
            <a:pPr marL="69850" lvl="0" indent="0" algn="ctr">
              <a:spcBef>
                <a:spcPts val="0"/>
              </a:spcBef>
              <a:buNone/>
            </a:pPr>
            <a:r>
              <a:rPr lang="es-ES" sz="6000" dirty="0"/>
              <a:t>POINTS</a:t>
            </a:r>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30403387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dirty="0" err="1"/>
              <a:t>Problems</a:t>
            </a:r>
            <a:r>
              <a:rPr lang="es-ES" sz="4000" dirty="0"/>
              <a:t>:</a:t>
            </a:r>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42</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726047" y="3304183"/>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pic>
        <p:nvPicPr>
          <p:cNvPr id="2050" name="Picture 2" descr="Resultado de imagen de Communication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438" y="2240038"/>
            <a:ext cx="3523285" cy="3523285"/>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580"/>
          <p:cNvSpPr txBox="1">
            <a:spLocks/>
          </p:cNvSpPr>
          <p:nvPr/>
        </p:nvSpPr>
        <p:spPr>
          <a:xfrm>
            <a:off x="5013257" y="2813548"/>
            <a:ext cx="3491462" cy="23762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6600" dirty="0" smtClean="0"/>
              <a:t>More </a:t>
            </a:r>
          </a:p>
          <a:p>
            <a:pPr marL="0" indent="0" algn="ctr">
              <a:buFont typeface="Dosis"/>
              <a:buNone/>
            </a:pPr>
            <a:r>
              <a:rPr lang="es-ES" sz="6600" dirty="0" err="1" smtClean="0"/>
              <a:t>Channels</a:t>
            </a:r>
            <a:endParaRPr lang="es-ES" sz="6600" dirty="0"/>
          </a:p>
          <a:p>
            <a:pPr marL="0" indent="0">
              <a:buFont typeface="Dosis"/>
              <a:buNone/>
            </a:pPr>
            <a:endParaRPr lang="es-ES" sz="3000" dirty="0"/>
          </a:p>
        </p:txBody>
      </p:sp>
    </p:spTree>
    <p:extLst>
      <p:ext uri="{BB962C8B-B14F-4D97-AF65-F5344CB8AC3E}">
        <p14:creationId xmlns:p14="http://schemas.microsoft.com/office/powerpoint/2010/main" val="5416831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2:</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43</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2" name="Shape 625"/>
          <p:cNvSpPr txBox="1">
            <a:spLocks/>
          </p:cNvSpPr>
          <p:nvPr/>
        </p:nvSpPr>
        <p:spPr>
          <a:xfrm>
            <a:off x="2398636" y="3490153"/>
            <a:ext cx="3180119" cy="7307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pic>
        <p:nvPicPr>
          <p:cNvPr id="19" name="Picture 3"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3972526"/>
            <a:ext cx="2163012" cy="284841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8651" y="1484784"/>
            <a:ext cx="1375409" cy="137540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2120" y="2368631"/>
            <a:ext cx="1330727" cy="133072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de checkl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89738" y="1591464"/>
            <a:ext cx="2641418" cy="226407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django_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3608" y="4100543"/>
            <a:ext cx="3988767" cy="20715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382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Things </a:t>
            </a:r>
            <a:r>
              <a:rPr lang="es-ES" sz="6000" dirty="0" smtClean="0"/>
              <a:t>to do</a:t>
            </a:r>
            <a:endParaRPr sz="6000" dirty="0"/>
          </a:p>
        </p:txBody>
      </p:sp>
    </p:spTree>
    <p:extLst>
      <p:ext uri="{BB962C8B-B14F-4D97-AF65-F5344CB8AC3E}">
        <p14:creationId xmlns:p14="http://schemas.microsoft.com/office/powerpoint/2010/main" val="38583352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Users\ALVARO\Downloads\Plan de Pilotaje Fase 1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909" y="3812439"/>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a:t>
            </a:r>
            <a:r>
              <a:rPr lang="en" sz="4800" dirty="0" smtClean="0"/>
              <a:t>to do</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2:</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45</a:t>
            </a:r>
            <a:endParaRPr lang="es-ES" sz="4000" dirty="0"/>
          </a:p>
        </p:txBody>
      </p:sp>
      <p:pic>
        <p:nvPicPr>
          <p:cNvPr id="16"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1064" y="1415440"/>
            <a:ext cx="1434300" cy="14343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0707" y="2413911"/>
            <a:ext cx="1195015" cy="119501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2" name="Shape 625"/>
          <p:cNvSpPr txBox="1">
            <a:spLocks/>
          </p:cNvSpPr>
          <p:nvPr/>
        </p:nvSpPr>
        <p:spPr>
          <a:xfrm>
            <a:off x="2200065" y="3491848"/>
            <a:ext cx="2803845" cy="641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pic>
        <p:nvPicPr>
          <p:cNvPr id="15" name="Picture 15" descr="C:\Users\ALVARO\Desktop\2b0baac2-e329-40a7-8518-d76434a0dd6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3910" y="1391105"/>
            <a:ext cx="2294615" cy="2294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86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a:t>Problems:</a:t>
            </a:r>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46</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787067" y="2567385"/>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548"/>
          <p:cNvSpPr txBox="1">
            <a:spLocks noGrp="1"/>
          </p:cNvSpPr>
          <p:nvPr>
            <p:ph type="body" idx="1"/>
          </p:nvPr>
        </p:nvSpPr>
        <p:spPr>
          <a:xfrm>
            <a:off x="4959309" y="2848930"/>
            <a:ext cx="4073974" cy="1160140"/>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smtClean="0"/>
              <a:t>SOLUTION</a:t>
            </a:r>
            <a:endParaRPr lang="es-ES" sz="3000" dirty="0"/>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
        <p:nvSpPr>
          <p:cNvPr id="12"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Review problem’s solutions</a:t>
            </a:r>
            <a:endParaRPr lang="en" sz="4000" dirty="0"/>
          </a:p>
        </p:txBody>
      </p:sp>
      <p:sp>
        <p:nvSpPr>
          <p:cNvPr id="13" name="Shape 548"/>
          <p:cNvSpPr txBox="1">
            <a:spLocks/>
          </p:cNvSpPr>
          <p:nvPr/>
        </p:nvSpPr>
        <p:spPr>
          <a:xfrm>
            <a:off x="332146" y="2848930"/>
            <a:ext cx="4073974" cy="1160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smtClean="0"/>
              <a:t>PROBLEM</a:t>
            </a:r>
            <a:endParaRPr lang="es-ES" sz="3000" dirty="0" smtClean="0"/>
          </a:p>
          <a:p>
            <a:endParaRPr lang="es-ES" sz="3000" dirty="0" smtClean="0"/>
          </a:p>
          <a:p>
            <a:pPr marL="69850" indent="0">
              <a:buFont typeface="Dosis"/>
              <a:buNone/>
            </a:pPr>
            <a:endParaRPr lang="es-ES" sz="3000" dirty="0" smtClean="0"/>
          </a:p>
          <a:p>
            <a:pPr marL="69850" indent="0">
              <a:buFont typeface="Dosis"/>
              <a:buNone/>
            </a:pPr>
            <a:endParaRPr lang="es-ES" sz="3000" dirty="0" smtClean="0"/>
          </a:p>
          <a:p>
            <a:pPr marL="0" indent="0">
              <a:buFont typeface="Dosis"/>
              <a:buNone/>
            </a:pPr>
            <a:endParaRPr lang="es-ES" dirty="0"/>
          </a:p>
        </p:txBody>
      </p:sp>
    </p:spTree>
    <p:extLst>
      <p:ext uri="{BB962C8B-B14F-4D97-AF65-F5344CB8AC3E}">
        <p14:creationId xmlns:p14="http://schemas.microsoft.com/office/powerpoint/2010/main" val="37816643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6" descr="Resultado de imagen de Secu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395" y="4203999"/>
            <a:ext cx="1858811" cy="26363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5" descr="C:\Users\ALVARO\Desktop\2b0baac2-e329-40a7-8518-d76434a0dd6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7114" y="1772816"/>
            <a:ext cx="2592288" cy="2592288"/>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3:</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712" y="2131538"/>
            <a:ext cx="2274815" cy="2274815"/>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47</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Resultado de imagen de checkl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93361" y="4365104"/>
            <a:ext cx="2699795" cy="2314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2192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3:</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48</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C:\Users\ALVARO\Downloads\Plan de Pilotaje Fase 2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76872"/>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Meeting </a:t>
            </a:r>
            <a:r>
              <a:rPr lang="en" sz="4000" dirty="0"/>
              <a:t>with </a:t>
            </a:r>
            <a:r>
              <a:rPr lang="en" sz="4000" dirty="0" smtClean="0"/>
              <a:t>schools</a:t>
            </a:r>
            <a:endParaRPr lang="en" sz="4000" dirty="0"/>
          </a:p>
        </p:txBody>
      </p:sp>
    </p:spTree>
    <p:extLst>
      <p:ext uri="{BB962C8B-B14F-4D97-AF65-F5344CB8AC3E}">
        <p14:creationId xmlns:p14="http://schemas.microsoft.com/office/powerpoint/2010/main" val="19974867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dirty="0" smtClean="0"/>
              <a:t>Sprint 3:</a:t>
            </a:r>
            <a:endParaRPr lang="es-ES" sz="4000" dirty="0"/>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49</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787067" y="2567385"/>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548"/>
          <p:cNvSpPr txBox="1">
            <a:spLocks noGrp="1"/>
          </p:cNvSpPr>
          <p:nvPr>
            <p:ph type="body" idx="1"/>
          </p:nvPr>
        </p:nvSpPr>
        <p:spPr>
          <a:xfrm>
            <a:off x="4959309" y="2848930"/>
            <a:ext cx="4073974" cy="1160140"/>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smtClean="0"/>
              <a:t>SOLUTION</a:t>
            </a:r>
            <a:endParaRPr lang="es-ES" sz="3000" dirty="0"/>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
        <p:nvSpPr>
          <p:cNvPr id="12"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Review problem’s solutions</a:t>
            </a:r>
            <a:endParaRPr lang="en" sz="4000" dirty="0"/>
          </a:p>
        </p:txBody>
      </p:sp>
      <p:sp>
        <p:nvSpPr>
          <p:cNvPr id="13" name="Shape 548"/>
          <p:cNvSpPr txBox="1">
            <a:spLocks/>
          </p:cNvSpPr>
          <p:nvPr/>
        </p:nvSpPr>
        <p:spPr>
          <a:xfrm>
            <a:off x="332146" y="2848930"/>
            <a:ext cx="4073974" cy="1160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smtClean="0"/>
              <a:t>PROBLEM</a:t>
            </a:r>
            <a:endParaRPr lang="es-ES" sz="3000" dirty="0" smtClean="0"/>
          </a:p>
          <a:p>
            <a:endParaRPr lang="es-ES" sz="3000" dirty="0" smtClean="0"/>
          </a:p>
          <a:p>
            <a:pPr marL="69850" indent="0">
              <a:buFont typeface="Dosis"/>
              <a:buNone/>
            </a:pPr>
            <a:endParaRPr lang="es-ES" sz="3000" dirty="0" smtClean="0"/>
          </a:p>
          <a:p>
            <a:pPr marL="69850" indent="0">
              <a:buFont typeface="Dosis"/>
              <a:buNone/>
            </a:pPr>
            <a:endParaRPr lang="es-ES" sz="3000" dirty="0" smtClean="0"/>
          </a:p>
          <a:p>
            <a:pPr marL="0" indent="0">
              <a:buFont typeface="Dosis"/>
              <a:buNone/>
            </a:pPr>
            <a:endParaRPr lang="es-ES" dirty="0"/>
          </a:p>
        </p:txBody>
      </p:sp>
    </p:spTree>
    <p:extLst>
      <p:ext uri="{BB962C8B-B14F-4D97-AF65-F5344CB8AC3E}">
        <p14:creationId xmlns:p14="http://schemas.microsoft.com/office/powerpoint/2010/main" val="1590212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a:latin typeface="Dosis" panose="020B0604020202020204" charset="0"/>
              </a:rPr>
              <a:t>"</a:t>
            </a:r>
            <a:r>
              <a:rPr lang="en-US" sz="5400" i="1" dirty="0">
                <a:latin typeface="Dosis" panose="020B0604020202020204" charset="0"/>
              </a:rPr>
              <a:t>Software’s function is to make the complex, simple</a:t>
            </a:r>
            <a:r>
              <a:rPr lang="es-ES" sz="5400" i="1" dirty="0">
                <a:latin typeface="Dosis" panose="020B0604020202020204" charset="0"/>
              </a:rPr>
              <a:t>"</a:t>
            </a:r>
          </a:p>
          <a:p>
            <a:pPr marL="0" lvl="0" indent="0">
              <a:buNone/>
            </a:pPr>
            <a:r>
              <a:rPr lang="es-ES" sz="5400" i="1" dirty="0">
                <a:latin typeface="Dosis" panose="020B0604020202020204" charset="0"/>
              </a:rPr>
              <a:t>Grady </a:t>
            </a:r>
            <a:r>
              <a:rPr lang="es-ES" sz="5400" i="1" dirty="0" err="1">
                <a:latin typeface="Dosis" panose="020B0604020202020204" charset="0"/>
              </a:rPr>
              <a:t>Booch</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a:t>
            </a:r>
          </a:p>
        </p:txBody>
      </p:sp>
    </p:spTree>
    <p:extLst>
      <p:ext uri="{BB962C8B-B14F-4D97-AF65-F5344CB8AC3E}">
        <p14:creationId xmlns:p14="http://schemas.microsoft.com/office/powerpoint/2010/main" val="1207887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13315" name="Picture 3" descr="C:\Users\ALVARO\Downloads\abf03e56a4ad41e1b040f02ba17f548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250120"/>
            <a:ext cx="2171502" cy="2599961"/>
          </a:xfrm>
          <a:prstGeom prst="rect">
            <a:avLst/>
          </a:prstGeom>
          <a:noFill/>
          <a:extLst>
            <a:ext uri="{909E8E84-426E-40DD-AFC4-6F175D3DCCD1}">
              <a14:hiddenFill xmlns:a14="http://schemas.microsoft.com/office/drawing/2010/main">
                <a:solidFill>
                  <a:srgbClr val="FFFFFF"/>
                </a:solidFill>
              </a14:hiddenFill>
            </a:ext>
          </a:extLst>
        </p:spPr>
      </p:pic>
      <p:sp>
        <p:nvSpPr>
          <p:cNvPr id="702" name="Shape 702"/>
          <p:cNvSpPr txBox="1">
            <a:spLocks noGrp="1"/>
          </p:cNvSpPr>
          <p:nvPr>
            <p:ph type="ctrTitle" idx="4294967295"/>
          </p:nvPr>
        </p:nvSpPr>
        <p:spPr>
          <a:xfrm>
            <a:off x="2699792" y="1796819"/>
            <a:ext cx="38164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THANKS!</a:t>
            </a:r>
            <a:endParaRPr sz="6600" dirty="0"/>
          </a:p>
        </p:txBody>
      </p:sp>
      <p:sp>
        <p:nvSpPr>
          <p:cNvPr id="703" name="Shape 703"/>
          <p:cNvSpPr txBox="1">
            <a:spLocks noGrp="1"/>
          </p:cNvSpPr>
          <p:nvPr>
            <p:ph type="body" idx="4294967295"/>
          </p:nvPr>
        </p:nvSpPr>
        <p:spPr>
          <a:xfrm>
            <a:off x="2771800" y="3140968"/>
            <a:ext cx="5544616" cy="3282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4200" dirty="0"/>
              <a:t>You can find me at</a:t>
            </a:r>
            <a:endParaRPr sz="4200" dirty="0"/>
          </a:p>
          <a:p>
            <a:pPr marL="457200" lvl="0" indent="-355600" rtl="0">
              <a:spcBef>
                <a:spcPts val="0"/>
              </a:spcBef>
              <a:spcAft>
                <a:spcPts val="0"/>
              </a:spcAft>
              <a:buSzPts val="2000"/>
              <a:buChar char="✘"/>
            </a:pPr>
            <a:r>
              <a:rPr lang="en" sz="4200" dirty="0"/>
              <a:t>alvdomnun@alum.us.es</a:t>
            </a:r>
            <a:endParaRPr sz="4200" dirty="0"/>
          </a:p>
        </p:txBody>
      </p:sp>
      <p:sp>
        <p:nvSpPr>
          <p:cNvPr id="704" name="Shape 704"/>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3C78D8"/>
              </a:solidFill>
            </a:endParaRPr>
          </a:p>
        </p:txBody>
      </p:sp>
      <p:sp>
        <p:nvSpPr>
          <p:cNvPr id="7"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50</a:t>
            </a:r>
            <a:endParaRPr lang="es-ES" sz="4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7" y="6074840"/>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6</a:t>
            </a:r>
          </a:p>
        </p:txBody>
      </p:sp>
      <p:sp>
        <p:nvSpPr>
          <p:cNvPr id="8" name="Shape 768"/>
          <p:cNvSpPr/>
          <p:nvPr/>
        </p:nvSpPr>
        <p:spPr>
          <a:xfrm>
            <a:off x="864803" y="1844824"/>
            <a:ext cx="2231033" cy="1991488"/>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16" name="Shape 625"/>
          <p:cNvSpPr txBox="1">
            <a:spLocks/>
          </p:cNvSpPr>
          <p:nvPr/>
        </p:nvSpPr>
        <p:spPr>
          <a:xfrm>
            <a:off x="3727795" y="2492896"/>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7" name="Shape 625"/>
          <p:cNvSpPr txBox="1">
            <a:spLocks/>
          </p:cNvSpPr>
          <p:nvPr/>
        </p:nvSpPr>
        <p:spPr>
          <a:xfrm>
            <a:off x="3385964" y="3578847"/>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625"/>
          <p:cNvSpPr txBox="1">
            <a:spLocks/>
          </p:cNvSpPr>
          <p:nvPr/>
        </p:nvSpPr>
        <p:spPr>
          <a:xfrm>
            <a:off x="2570047" y="4801720"/>
            <a:ext cx="3662475" cy="10385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800" dirty="0"/>
              <a:t>ClimbCode</a:t>
            </a:r>
            <a:endParaRPr lang="en" sz="4400" dirty="0"/>
          </a:p>
        </p:txBody>
      </p:sp>
      <p:sp>
        <p:nvSpPr>
          <p:cNvPr id="4" name="AutoShape 2" descr="blob:https://web.telegram.org/bacb900e-66b3-4737-aa65-e255020cad1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blob:https://web.telegram.org/bacb900e-66b3-4737-aa65-e255020cad1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bacb900e-66b3-4737-aa65-e255020cad1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129" y="2145220"/>
            <a:ext cx="1466379" cy="93422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2" descr="School free icon"/>
          <p:cNvSpPr>
            <a:spLocks noChangeAspect="1" noChangeArrowheads="1"/>
          </p:cNvSpPr>
          <p:nvPr/>
        </p:nvSpPr>
        <p:spPr bwMode="auto">
          <a:xfrm>
            <a:off x="155575" y="-10207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4" descr="School free icon"/>
          <p:cNvSpPr>
            <a:spLocks noChangeAspect="1" noChangeArrowheads="1"/>
          </p:cNvSpPr>
          <p:nvPr/>
        </p:nvSpPr>
        <p:spPr bwMode="auto">
          <a:xfrm>
            <a:off x="307975" y="-8683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C:\Users\ALVARO\Desktop\scho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138" y="1523137"/>
            <a:ext cx="2217457" cy="2217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Idea</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7</a:t>
            </a:r>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descr="C:\Users\ALVARO\Desktop\negocio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04864"/>
            <a:ext cx="8460236" cy="21057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667" y="3612750"/>
            <a:ext cx="1242170" cy="1242170"/>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625"/>
          <p:cNvSpPr txBox="1">
            <a:spLocks/>
          </p:cNvSpPr>
          <p:nvPr/>
        </p:nvSpPr>
        <p:spPr>
          <a:xfrm>
            <a:off x="3112603" y="4938293"/>
            <a:ext cx="266429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1180070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56068" y="868848"/>
            <a:ext cx="6048672" cy="3168352"/>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n" sz="6000" b="0" dirty="0">
                <a:latin typeface="Sniglet" charset="0"/>
              </a:rPr>
              <a:t>Learn Programming?</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8</a:t>
            </a:r>
          </a:p>
        </p:txBody>
      </p:sp>
      <p:pic>
        <p:nvPicPr>
          <p:cNvPr id="9" name="Picture 6" descr="http://www3.gobiernodecanarias.org/medusa/test/mediateca/ecoescuela/wp-content/uploads/sites/2/2013/11/14-Senal-de-prohibido-el-paso-700x7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299137"/>
            <a:ext cx="2699584" cy="2699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873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lvl="0"/>
            <a:r>
              <a:rPr lang="es-ES" sz="6000" dirty="0"/>
              <a:t>Technologies</a:t>
            </a:r>
            <a:endParaRPr sz="6000" dirty="0"/>
          </a:p>
        </p:txBody>
      </p:sp>
      <p:sp>
        <p:nvSpPr>
          <p:cNvPr id="3" name="Shape 771"/>
          <p:cNvSpPr/>
          <p:nvPr/>
        </p:nvSpPr>
        <p:spPr>
          <a:xfrm>
            <a:off x="683568" y="2708920"/>
            <a:ext cx="3204937" cy="2300676"/>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212680027"/>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3009</TotalTime>
  <Words>2640</Words>
  <Application>Microsoft Office PowerPoint</Application>
  <PresentationFormat>Presentación en pantalla (4:3)</PresentationFormat>
  <Paragraphs>334</Paragraphs>
  <Slides>50</Slides>
  <Notes>50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50</vt:i4>
      </vt:variant>
    </vt:vector>
  </HeadingPairs>
  <TitlesOfParts>
    <vt:vector size="54" baseType="lpstr">
      <vt:lpstr>Arial</vt:lpstr>
      <vt:lpstr>Sniglet</vt:lpstr>
      <vt:lpstr>Dosis</vt:lpstr>
      <vt:lpstr>Friar template</vt:lpstr>
      <vt:lpstr>ClimbCode</vt:lpstr>
      <vt:lpstr>Our Path Today</vt:lpstr>
      <vt:lpstr>Idea</vt:lpstr>
      <vt:lpstr>Presentación de PowerPoint</vt:lpstr>
      <vt:lpstr>Presentación de PowerPoint</vt:lpstr>
      <vt:lpstr>Idea</vt:lpstr>
      <vt:lpstr>Idea</vt:lpstr>
      <vt:lpstr>Presentación de PowerPoint</vt:lpstr>
      <vt:lpstr>Technologies</vt:lpstr>
      <vt:lpstr>Technologies</vt:lpstr>
      <vt:lpstr>Technologies</vt:lpstr>
      <vt:lpstr>Technologies</vt:lpstr>
      <vt:lpstr>Technologies</vt:lpstr>
      <vt:lpstr>Presentación de PowerPoint</vt:lpstr>
      <vt:lpstr>Presentación de PowerPoint</vt:lpstr>
      <vt:lpstr>Presentación de PowerPoint</vt:lpstr>
      <vt:lpstr>Things Done</vt:lpstr>
      <vt:lpstr>Things Done</vt:lpstr>
      <vt:lpstr>Things Done</vt:lpstr>
      <vt:lpstr>Things Done</vt:lpstr>
      <vt:lpstr>Things Done</vt:lpstr>
      <vt:lpstr>Things Done</vt:lpstr>
      <vt:lpstr>Things Done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Things Done</vt:lpstr>
      <vt:lpstr>Things in Progress</vt:lpstr>
      <vt:lpstr>Things in Progress</vt:lpstr>
      <vt:lpstr>Things in Progress</vt:lpstr>
      <vt:lpstr>Things in Progress</vt:lpstr>
      <vt:lpstr>Things in Progress</vt:lpstr>
      <vt:lpstr>Things in Progress</vt:lpstr>
      <vt:lpstr>Things in Progress</vt:lpstr>
      <vt:lpstr>Things in Progress</vt:lpstr>
      <vt:lpstr>Things to do</vt:lpstr>
      <vt:lpstr>Things to do</vt:lpstr>
      <vt:lpstr>Things to do</vt:lpstr>
      <vt:lpstr>Things to do</vt:lpstr>
      <vt:lpstr>Things to do</vt:lpstr>
      <vt:lpstr>Things to do</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ClimbCode</dc:title>
  <dc:creator>ALVARO</dc:creator>
  <cp:lastModifiedBy>ALVARO</cp:lastModifiedBy>
  <cp:revision>258</cp:revision>
  <dcterms:modified xsi:type="dcterms:W3CDTF">2018-04-04T15:36:27Z</dcterms:modified>
</cp:coreProperties>
</file>